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345" r:id="rId3"/>
    <p:sldId id="346" r:id="rId4"/>
    <p:sldId id="257" r:id="rId5"/>
    <p:sldId id="259" r:id="rId6"/>
    <p:sldId id="258" r:id="rId7"/>
    <p:sldId id="322" r:id="rId8"/>
    <p:sldId id="260" r:id="rId9"/>
    <p:sldId id="261" r:id="rId10"/>
    <p:sldId id="262" r:id="rId11"/>
    <p:sldId id="263" r:id="rId12"/>
    <p:sldId id="264" r:id="rId13"/>
    <p:sldId id="347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348" r:id="rId22"/>
    <p:sldId id="276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272" r:id="rId34"/>
    <p:sldId id="274" r:id="rId35"/>
    <p:sldId id="275" r:id="rId36"/>
    <p:sldId id="277" r:id="rId37"/>
    <p:sldId id="279" r:id="rId38"/>
    <p:sldId id="280" r:id="rId39"/>
    <p:sldId id="281" r:id="rId40"/>
    <p:sldId id="359" r:id="rId41"/>
    <p:sldId id="282" r:id="rId42"/>
    <p:sldId id="283" r:id="rId43"/>
    <p:sldId id="285" r:id="rId44"/>
    <p:sldId id="284" r:id="rId45"/>
    <p:sldId id="361" r:id="rId46"/>
    <p:sldId id="362" r:id="rId47"/>
    <p:sldId id="289" r:id="rId48"/>
    <p:sldId id="363" r:id="rId49"/>
    <p:sldId id="290" r:id="rId50"/>
    <p:sldId id="291" r:id="rId51"/>
    <p:sldId id="292" r:id="rId52"/>
    <p:sldId id="293" r:id="rId53"/>
    <p:sldId id="294" r:id="rId54"/>
    <p:sldId id="364" r:id="rId55"/>
    <p:sldId id="366" r:id="rId56"/>
    <p:sldId id="365" r:id="rId57"/>
    <p:sldId id="367" r:id="rId58"/>
    <p:sldId id="368" r:id="rId59"/>
    <p:sldId id="369" r:id="rId60"/>
    <p:sldId id="370" r:id="rId61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852" autoAdjust="0"/>
  </p:normalViewPr>
  <p:slideViewPr>
    <p:cSldViewPr>
      <p:cViewPr varScale="1">
        <p:scale>
          <a:sx n="122" d="100"/>
          <a:sy n="122" d="100"/>
        </p:scale>
        <p:origin x="402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200"/>
            </a:lvl1pPr>
          </a:lstStyle>
          <a:p>
            <a:fld id="{E51C58E2-5A84-4F49-9860-53EEDF5EAE7C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200"/>
            </a:lvl1pPr>
          </a:lstStyle>
          <a:p>
            <a:fld id="{F4EA6308-F5C9-4996-BC62-840702B440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09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500" b="1" dirty="0"/>
              <a:t>Geometry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en-US" baseline="0" dirty="0"/>
              <a:t> proof involves saying that all three angles = 180.  Since </a:t>
            </a:r>
            <a:r>
              <a:rPr lang="en-US" dirty="0" err="1">
                <a:sym typeface="Symbol"/>
              </a:rPr>
              <a:t>m</a:t>
            </a:r>
            <a:r>
              <a:rPr lang="en-US" baseline="0" dirty="0" err="1"/>
              <a:t>C</a:t>
            </a:r>
            <a:r>
              <a:rPr lang="en-US" baseline="0" dirty="0"/>
              <a:t> is 90, </a:t>
            </a:r>
            <a:r>
              <a:rPr lang="en-US" dirty="0" err="1">
                <a:sym typeface="Symbol"/>
              </a:rPr>
              <a:t>m</a:t>
            </a:r>
            <a:r>
              <a:rPr lang="en-US" baseline="0" dirty="0" err="1"/>
              <a:t>A</a:t>
            </a:r>
            <a:r>
              <a:rPr lang="en-US" baseline="0" dirty="0"/>
              <a:t> + </a:t>
            </a:r>
            <a:r>
              <a:rPr lang="en-US" dirty="0" err="1">
                <a:sym typeface="Symbol"/>
              </a:rPr>
              <a:t>m</a:t>
            </a:r>
            <a:r>
              <a:rPr lang="en-US" baseline="0" dirty="0" err="1"/>
              <a:t>B</a:t>
            </a:r>
            <a:r>
              <a:rPr lang="en-US" baseline="0" dirty="0"/>
              <a:t> = 90.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40 + 3x = 5x – 10 </a:t>
            </a:r>
            <a:r>
              <a:rPr lang="en-US" dirty="0">
                <a:sym typeface="Wingdings" pitchFamily="2" charset="2"/>
              </a:rPr>
              <a:t> 50 = 2x  x = 25</a:t>
            </a:r>
          </a:p>
          <a:p>
            <a:r>
              <a:rPr lang="en-US" dirty="0">
                <a:sym typeface="Wingdings" pitchFamily="2" charset="2"/>
              </a:rPr>
              <a:t>m</a:t>
            </a:r>
            <a:r>
              <a:rPr lang="en-US" dirty="0">
                <a:sym typeface="Symbol"/>
              </a:rPr>
              <a:t>1</a:t>
            </a:r>
            <a:r>
              <a:rPr lang="en-US" baseline="0" dirty="0">
                <a:sym typeface="Symbol"/>
              </a:rPr>
              <a:t> + 40 + 3x = 180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m</a:t>
            </a:r>
            <a:r>
              <a:rPr lang="en-US" dirty="0">
                <a:sym typeface="Symbol"/>
              </a:rPr>
              <a:t>1</a:t>
            </a:r>
            <a:r>
              <a:rPr lang="en-US" baseline="0" dirty="0">
                <a:sym typeface="Symbol"/>
              </a:rPr>
              <a:t> + 40 + 3(25) = 180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m</a:t>
            </a:r>
            <a:r>
              <a:rPr lang="en-US" dirty="0">
                <a:sym typeface="Symbol"/>
              </a:rPr>
              <a:t>1</a:t>
            </a:r>
            <a:r>
              <a:rPr lang="en-US" baseline="0" dirty="0">
                <a:sym typeface="Symbol"/>
              </a:rPr>
              <a:t> + 40 + 75 = 180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m</a:t>
            </a:r>
            <a:r>
              <a:rPr lang="en-US" dirty="0">
                <a:sym typeface="Symbol"/>
              </a:rPr>
              <a:t>1</a:t>
            </a:r>
            <a:r>
              <a:rPr lang="en-US" baseline="0" dirty="0">
                <a:sym typeface="Symbol"/>
              </a:rPr>
              <a:t> = 65</a:t>
            </a:r>
          </a:p>
          <a:p>
            <a:endParaRPr lang="en-US" baseline="0" dirty="0">
              <a:sym typeface="Symbol"/>
            </a:endParaRPr>
          </a:p>
          <a:p>
            <a:r>
              <a:rPr lang="en-US" baseline="0" dirty="0">
                <a:sym typeface="Symbol"/>
              </a:rPr>
              <a:t>2x + x – 6 = 90 </a:t>
            </a:r>
            <a:r>
              <a:rPr lang="en-US" baseline="0" dirty="0">
                <a:sym typeface="Wingdings" pitchFamily="2" charset="2"/>
              </a:rPr>
              <a:t> 3x = 96  x = 32</a:t>
            </a:r>
          </a:p>
          <a:p>
            <a:r>
              <a:rPr lang="en-US" baseline="0" dirty="0">
                <a:sym typeface="Wingdings" pitchFamily="2" charset="2"/>
              </a:rPr>
              <a:t>Top angle: 2x  2(32) = 64</a:t>
            </a:r>
          </a:p>
          <a:p>
            <a:r>
              <a:rPr lang="en-US" baseline="0" dirty="0">
                <a:sym typeface="Wingdings" pitchFamily="2" charset="2"/>
              </a:rPr>
              <a:t>Angle at right: x - 6  32 - 6 =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74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 </a:t>
            </a:r>
            <a:r>
              <a:rPr lang="en-US" dirty="0">
                <a:sym typeface="Symbol"/>
              </a:rPr>
              <a:t> CD, BG  DE, GH  EF, AH  CF</a:t>
            </a:r>
          </a:p>
          <a:p>
            <a:pPr defTabSz="966517">
              <a:defRPr/>
            </a:pPr>
            <a:r>
              <a:rPr lang="en-US" dirty="0">
                <a:sym typeface="Symbol"/>
              </a:rPr>
              <a:t>A  C, B  D,</a:t>
            </a:r>
            <a:r>
              <a:rPr lang="en-US" baseline="0" dirty="0">
                <a:sym typeface="Symbol"/>
              </a:rPr>
              <a:t> </a:t>
            </a:r>
            <a:r>
              <a:rPr lang="en-US" dirty="0">
                <a:sym typeface="Symbol"/>
              </a:rPr>
              <a:t>G  E,</a:t>
            </a:r>
            <a:r>
              <a:rPr lang="en-US" baseline="0" dirty="0">
                <a:sym typeface="Symbol"/>
              </a:rPr>
              <a:t> </a:t>
            </a:r>
            <a:r>
              <a:rPr lang="en-US" dirty="0">
                <a:sym typeface="Symbol"/>
              </a:rPr>
              <a:t>H  F</a:t>
            </a:r>
            <a:endParaRPr lang="en-US" dirty="0"/>
          </a:p>
          <a:p>
            <a:pPr defTabSz="966517">
              <a:defRPr/>
            </a:pPr>
            <a:endParaRPr lang="en-US" dirty="0"/>
          </a:p>
          <a:p>
            <a:pPr defTabSz="966517">
              <a:defRPr/>
            </a:pPr>
            <a:r>
              <a:rPr lang="en-US" dirty="0"/>
              <a:t>4x + 5 = 105</a:t>
            </a:r>
          </a:p>
          <a:p>
            <a:pPr defTabSz="966517">
              <a:defRPr/>
            </a:pPr>
            <a:r>
              <a:rPr lang="en-US" dirty="0"/>
              <a:t>4x</a:t>
            </a:r>
            <a:r>
              <a:rPr lang="en-US" baseline="0" dirty="0"/>
              <a:t> = 100</a:t>
            </a:r>
          </a:p>
          <a:p>
            <a:pPr defTabSz="966517">
              <a:defRPr/>
            </a:pPr>
            <a:r>
              <a:rPr lang="en-US" baseline="0" dirty="0"/>
              <a:t>x = 25</a:t>
            </a:r>
          </a:p>
          <a:p>
            <a:pPr defTabSz="966517">
              <a:defRPr/>
            </a:pPr>
            <a:r>
              <a:rPr lang="en-US" baseline="0" dirty="0" err="1"/>
              <a:t>m</a:t>
            </a:r>
            <a:r>
              <a:rPr lang="en-US" dirty="0" err="1">
                <a:sym typeface="Symbol"/>
              </a:rPr>
              <a:t>H</a:t>
            </a:r>
            <a:r>
              <a:rPr lang="en-US" dirty="0">
                <a:sym typeface="Symbol"/>
              </a:rPr>
              <a:t> = 105</a:t>
            </a:r>
            <a:r>
              <a:rPr lang="en-US" baseline="0" dirty="0">
                <a:sym typeface="Symbol"/>
              </a:rPr>
              <a:t>°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517">
              <a:defRPr/>
            </a:pPr>
            <a:r>
              <a:rPr lang="en-US" b="0" i="0" dirty="0">
                <a:latin typeface="Arial" pitchFamily="34" charset="0"/>
              </a:rPr>
              <a:t>All of the corresponding parts of </a:t>
            </a:r>
            <a:r>
              <a:rPr lang="el-GR" b="0" i="0" dirty="0">
                <a:latin typeface="Arial" pitchFamily="34" charset="0"/>
              </a:rPr>
              <a:t>Δ</a:t>
            </a:r>
            <a:r>
              <a:rPr lang="en-US" b="0" i="0" dirty="0"/>
              <a:t>PTS</a:t>
            </a:r>
            <a:r>
              <a:rPr lang="en-US" b="0" i="0" dirty="0">
                <a:latin typeface="Arial" pitchFamily="34" charset="0"/>
              </a:rPr>
              <a:t> are congruent to those of </a:t>
            </a:r>
            <a:r>
              <a:rPr lang="el-GR" b="0" i="0" dirty="0">
                <a:latin typeface="Arial" pitchFamily="34" charset="0"/>
              </a:rPr>
              <a:t>Δ</a:t>
            </a:r>
            <a:r>
              <a:rPr lang="en-US" b="0" i="0" dirty="0">
                <a:latin typeface="Arial" pitchFamily="34" charset="0"/>
              </a:rPr>
              <a:t>R</a:t>
            </a:r>
            <a:r>
              <a:rPr lang="en-US" b="0" i="0" dirty="0"/>
              <a:t>TQ</a:t>
            </a:r>
            <a:r>
              <a:rPr lang="en-US" b="0" i="0" dirty="0">
                <a:latin typeface="Arial" pitchFamily="34" charset="0"/>
              </a:rPr>
              <a:t> by the indicated markings, the Vertical Angle Theorem and the Alternate Interior Angle theorem.</a:t>
            </a:r>
          </a:p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75</a:t>
            </a:r>
            <a:r>
              <a:rPr lang="en-US" baseline="0" dirty="0"/>
              <a:t> + 20 + ? = 180</a:t>
            </a:r>
          </a:p>
          <a:p>
            <a:r>
              <a:rPr lang="en-US" baseline="0" dirty="0"/>
              <a:t>95 + ? = 180</a:t>
            </a:r>
          </a:p>
          <a:p>
            <a:r>
              <a:rPr lang="en-US" baseline="0" dirty="0"/>
              <a:t>? = 85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</a:t>
            </a:r>
            <a:r>
              <a:rPr lang="en-US" dirty="0" err="1">
                <a:sym typeface="Symbol"/>
              </a:rPr>
              <a:t>DCN</a:t>
            </a:r>
            <a:r>
              <a:rPr lang="en-US" dirty="0">
                <a:sym typeface="Symbol"/>
              </a:rPr>
              <a:t> = 75°; alt </a:t>
            </a:r>
            <a:r>
              <a:rPr lang="en-US" dirty="0" err="1">
                <a:sym typeface="Symbol"/>
              </a:rPr>
              <a:t>int</a:t>
            </a:r>
            <a:r>
              <a:rPr lang="en-US" dirty="0">
                <a:sym typeface="Symbol"/>
              </a:rPr>
              <a:t> angle</a:t>
            </a:r>
            <a:r>
              <a:rPr lang="en-US" baseline="0" dirty="0">
                <a:sym typeface="Symbol"/>
              </a:rPr>
              <a:t> theorem (or 3</a:t>
            </a:r>
            <a:r>
              <a:rPr lang="en-US" baseline="30000" dirty="0">
                <a:sym typeface="Symbol"/>
              </a:rPr>
              <a:t>rd</a:t>
            </a:r>
            <a:r>
              <a:rPr lang="en-US" baseline="0" dirty="0">
                <a:sym typeface="Symbol"/>
              </a:rPr>
              <a:t> angle theorem)</a:t>
            </a:r>
          </a:p>
          <a:p>
            <a:endParaRPr lang="en-US" baseline="0" dirty="0">
              <a:sym typeface="Symbol"/>
            </a:endParaRPr>
          </a:p>
          <a:p>
            <a:r>
              <a:rPr lang="en-US" baseline="0" dirty="0">
                <a:sym typeface="Symbol"/>
              </a:rPr>
              <a:t>DN </a:t>
            </a:r>
            <a:r>
              <a:rPr lang="en-US" dirty="0">
                <a:sym typeface="Symbol"/>
              </a:rPr>
              <a:t> SN, DC  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51A41-1B4F-4036-A40A-96DD57F6A7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307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707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B is the midpoint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bar>
                  </m:oMath>
                </a14:m>
                <a:r>
                  <a:rPr lang="en-US" dirty="0"/>
                  <a:t>.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r>
                      <a:rPr lang="en-US" b="0" i="1" baseline="0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b="0" i="1" baseline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𝐷𝐵𝐶</m:t>
                    </m:r>
                  </m:oMath>
                </a14:m>
                <a:r>
                  <a:rPr lang="en-US" dirty="0"/>
                  <a:t> are right angles</a:t>
                </a:r>
                <a:r>
                  <a:rPr lang="en-US" baseline="0" dirty="0"/>
                  <a:t> (given)</a:t>
                </a:r>
              </a:p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bar>
                  </m:oMath>
                </a14:m>
                <a:r>
                  <a:rPr lang="en-US" b="0" i="0" dirty="0">
                    <a:latin typeface="Cambria Math" panose="02040503050406030204" pitchFamily="18" charset="0"/>
                  </a:rPr>
                  <a:t> (definition of midpoint)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𝐷𝐵𝐶</m:t>
                    </m:r>
                  </m:oMath>
                </a14:m>
                <a:r>
                  <a:rPr lang="en-US" dirty="0"/>
                  <a:t> (rt. Angles are ≅)</a:t>
                </a:r>
              </a:p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bar>
                  </m:oMath>
                </a14:m>
                <a:r>
                  <a:rPr lang="en-US" dirty="0"/>
                  <a:t> (reflexive)</a:t>
                </a:r>
              </a:p>
              <a:p>
                <a:r>
                  <a:rPr lang="en-US" dirty="0"/>
                  <a:t>△</a:t>
                </a:r>
                <a:r>
                  <a:rPr lang="en-US" i="1" dirty="0"/>
                  <a:t>ABC </a:t>
                </a:r>
                <a:r>
                  <a:rPr lang="en-US" dirty="0"/>
                  <a:t>≅ △</a:t>
                </a:r>
                <a:r>
                  <a:rPr lang="en-US" i="1" dirty="0"/>
                  <a:t>DBC </a:t>
                </a:r>
                <a:r>
                  <a:rPr lang="en-US" dirty="0"/>
                  <a:t>(SAS)</a:t>
                </a:r>
                <a:endParaRPr lang="en-US" i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B is the midpoint of </a:t>
                </a:r>
                <a:r>
                  <a:rPr lang="en-US" b="0" i="0">
                    <a:latin typeface="Cambria Math" panose="02040503050406030204" pitchFamily="18" charset="0"/>
                  </a:rPr>
                  <a:t>¯𝐴𝐷</a:t>
                </a:r>
                <a:r>
                  <a:rPr lang="en-US" dirty="0"/>
                  <a:t>.</a:t>
                </a:r>
                <a:r>
                  <a:rPr lang="en-US" baseline="0" dirty="0"/>
                  <a:t> </a:t>
                </a:r>
                <a:r>
                  <a:rPr lang="en-US" b="0" i="0" baseline="0">
                    <a:latin typeface="Cambria Math" panose="02040503050406030204" pitchFamily="18" charset="0"/>
                  </a:rPr>
                  <a:t>∠𝐴𝐵𝐶</a:t>
                </a:r>
                <a:r>
                  <a:rPr lang="en-US" dirty="0"/>
                  <a:t> and </a:t>
                </a:r>
                <a:r>
                  <a:rPr lang="en-US" b="0" i="0">
                    <a:latin typeface="Cambria Math" panose="02040503050406030204" pitchFamily="18" charset="0"/>
                  </a:rPr>
                  <a:t>∠𝐷𝐵𝐶</a:t>
                </a:r>
                <a:r>
                  <a:rPr lang="en-US" dirty="0"/>
                  <a:t> are right angles</a:t>
                </a:r>
                <a:r>
                  <a:rPr lang="en-US" baseline="0" dirty="0"/>
                  <a:t> (given)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¯𝐴𝐵≅¯𝐵𝐷</a:t>
                </a:r>
                <a:r>
                  <a:rPr lang="en-US" b="0" i="0" dirty="0">
                    <a:latin typeface="Cambria Math" panose="02040503050406030204" pitchFamily="18" charset="0"/>
                  </a:rPr>
                  <a:t> (definition of midpoint)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∠𝐴𝐵𝐶≅∠𝐷𝐵𝐶</a:t>
                </a:r>
                <a:r>
                  <a:rPr lang="en-US" dirty="0"/>
                  <a:t> (rt. Angles are ≅)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¯𝐵𝐶≅¯𝐵𝐶</a:t>
                </a:r>
                <a:r>
                  <a:rPr lang="en-US" dirty="0"/>
                  <a:t> (reflexive)</a:t>
                </a:r>
              </a:p>
              <a:p>
                <a:r>
                  <a:rPr lang="en-US" dirty="0"/>
                  <a:t>△</a:t>
                </a:r>
                <a:r>
                  <a:rPr lang="en-US" i="1" dirty="0"/>
                  <a:t>ABC </a:t>
                </a:r>
                <a:r>
                  <a:rPr lang="en-US" dirty="0"/>
                  <a:t>≅ △</a:t>
                </a:r>
                <a:r>
                  <a:rPr lang="en-US" i="1" dirty="0"/>
                  <a:t>DBC </a:t>
                </a:r>
                <a:r>
                  <a:rPr lang="en-US" dirty="0"/>
                  <a:t>(SAS)</a:t>
                </a:r>
                <a:endParaRPr lang="en-US" i="0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82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PT≅TR and ST≅TQ (given)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𝑃𝑇𝑆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𝑅𝑇𝑄</m:t>
                    </m:r>
                  </m:oMath>
                </a14:m>
                <a:r>
                  <a:rPr lang="en-US" dirty="0"/>
                  <a:t> (vertical angles are ≅)</a:t>
                </a:r>
              </a:p>
              <a:p>
                <a:r>
                  <a:rPr lang="en-US" dirty="0"/>
                  <a:t>△</a:t>
                </a:r>
                <a:r>
                  <a:rPr lang="en-US" i="1" dirty="0"/>
                  <a:t>PTS </a:t>
                </a:r>
                <a:r>
                  <a:rPr lang="en-US" dirty="0"/>
                  <a:t>≅ △</a:t>
                </a:r>
                <a:r>
                  <a:rPr lang="en-US" i="1" dirty="0"/>
                  <a:t>RTQ </a:t>
                </a:r>
                <a:r>
                  <a:rPr lang="en-US" dirty="0"/>
                  <a:t>(SAS)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PT≅TR and ST≅TQ (given)</a:t>
                </a:r>
              </a:p>
              <a:p>
                <a:r>
                  <a:rPr lang="en-US" i="0">
                    <a:latin typeface="Cambria Math" panose="02040503050406030204" pitchFamily="18" charset="0"/>
                  </a:rPr>
                  <a:t>∠𝑃𝑇𝑆≅∠𝑅𝑇𝑄</a:t>
                </a:r>
                <a:r>
                  <a:rPr lang="en-US" dirty="0"/>
                  <a:t> (vertical angles are ≅)</a:t>
                </a:r>
              </a:p>
              <a:p>
                <a:r>
                  <a:rPr lang="en-US" dirty="0"/>
                  <a:t>△</a:t>
                </a:r>
                <a:r>
                  <a:rPr lang="en-US" i="1" dirty="0"/>
                  <a:t>PTS </a:t>
                </a:r>
                <a:r>
                  <a:rPr lang="en-US" dirty="0"/>
                  <a:t>≅ △</a:t>
                </a:r>
                <a:r>
                  <a:rPr lang="en-US" i="1" dirty="0"/>
                  <a:t>RTQ </a:t>
                </a:r>
                <a:r>
                  <a:rPr lang="en-US" dirty="0"/>
                  <a:t>(SAS)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148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687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875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241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</a:t>
            </a:r>
            <a:r>
              <a:rPr lang="en-US" u="none" dirty="0">
                <a:sym typeface="Symbol"/>
              </a:rPr>
              <a:t>HKG</a:t>
            </a:r>
            <a:r>
              <a:rPr lang="en-US" dirty="0">
                <a:sym typeface="Symbol"/>
              </a:rPr>
              <a:t>  </a:t>
            </a:r>
            <a:r>
              <a:rPr lang="en-US" u="none" dirty="0">
                <a:sym typeface="Symbol"/>
              </a:rPr>
              <a:t>HGK</a:t>
            </a:r>
          </a:p>
          <a:p>
            <a:endParaRPr lang="en-US" u="none" dirty="0">
              <a:sym typeface="Symbol"/>
            </a:endParaRPr>
          </a:p>
          <a:p>
            <a:r>
              <a:rPr lang="en-US" u="none" dirty="0">
                <a:sym typeface="Symbol"/>
              </a:rPr>
              <a:t>KJ </a:t>
            </a:r>
            <a:r>
              <a:rPr lang="en-US" dirty="0">
                <a:sym typeface="Symbol"/>
              </a:rPr>
              <a:t> KH</a:t>
            </a:r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808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59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616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 = 5</a:t>
            </a:r>
          </a:p>
          <a:p>
            <a:r>
              <a:rPr lang="en-US" dirty="0" err="1"/>
              <a:t>m</a:t>
            </a:r>
            <a:r>
              <a:rPr lang="en-US" dirty="0" err="1">
                <a:sym typeface="Symbol"/>
              </a:rPr>
              <a:t>T</a:t>
            </a:r>
            <a:r>
              <a:rPr lang="en-US" dirty="0">
                <a:sym typeface="Symbol"/>
              </a:rPr>
              <a:t> = 60° (all angles</a:t>
            </a:r>
            <a:r>
              <a:rPr lang="en-US" baseline="0" dirty="0">
                <a:sym typeface="Symbol"/>
              </a:rPr>
              <a:t> in equilateral/equiangular triangles are 60°)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15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 = 60; equilateral</a:t>
            </a:r>
            <a:r>
              <a:rPr lang="en-US" baseline="0" dirty="0"/>
              <a:t> triangle</a:t>
            </a:r>
            <a:endParaRPr lang="en-US" dirty="0"/>
          </a:p>
          <a:p>
            <a:r>
              <a:rPr lang="en-US" dirty="0"/>
              <a:t>Each</a:t>
            </a:r>
            <a:r>
              <a:rPr lang="en-US" baseline="0" dirty="0"/>
              <a:t> base angle by y; 60 + ? = 90 </a:t>
            </a:r>
            <a:r>
              <a:rPr lang="en-US" baseline="0" dirty="0">
                <a:sym typeface="Wingdings" pitchFamily="2" charset="2"/>
              </a:rPr>
              <a:t> ? = 30</a:t>
            </a:r>
          </a:p>
          <a:p>
            <a:r>
              <a:rPr lang="en-US" baseline="0" dirty="0">
                <a:sym typeface="Wingdings" pitchFamily="2" charset="2"/>
              </a:rPr>
              <a:t>Angle sum theorem: 30 + 30 + y = 180  y = 120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549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025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True</a:t>
            </a:r>
          </a:p>
          <a:p>
            <a:endParaRPr lang="en-US" dirty="0"/>
          </a:p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 </a:t>
            </a:r>
            <a:r>
              <a:rPr lang="en-US" dirty="0">
                <a:sym typeface="Symbol"/>
              </a:rPr>
              <a:t> DC; AD  CB		(given)</a:t>
            </a:r>
          </a:p>
          <a:p>
            <a:r>
              <a:rPr lang="en-US" dirty="0">
                <a:sym typeface="Symbol"/>
              </a:rPr>
              <a:t>BD  BD			(reflexive)</a:t>
            </a:r>
          </a:p>
          <a:p>
            <a:r>
              <a:rPr lang="el-GR" dirty="0">
                <a:latin typeface="+mn-lt"/>
                <a:sym typeface="Symbol"/>
              </a:rPr>
              <a:t>Δ</a:t>
            </a:r>
            <a:r>
              <a:rPr lang="en-US" dirty="0">
                <a:latin typeface="+mn-lt"/>
                <a:sym typeface="Symbol"/>
              </a:rPr>
              <a:t>ABD </a:t>
            </a:r>
            <a:r>
              <a:rPr lang="en-US" dirty="0">
                <a:sym typeface="Symbol"/>
              </a:rPr>
              <a:t></a:t>
            </a:r>
            <a:r>
              <a:rPr lang="el-GR" dirty="0">
                <a:sym typeface="Symbol"/>
              </a:rPr>
              <a:t> Δ</a:t>
            </a:r>
            <a:r>
              <a:rPr lang="en-US" dirty="0">
                <a:sym typeface="Symbol"/>
              </a:rPr>
              <a:t>CDB			(SSS)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stable</a:t>
            </a:r>
          </a:p>
          <a:p>
            <a:endParaRPr lang="en-US" dirty="0"/>
          </a:p>
          <a:p>
            <a:r>
              <a:rPr lang="en-US" dirty="0"/>
              <a:t>Stable since has triangular</a:t>
            </a:r>
            <a:r>
              <a:rPr lang="en-US" baseline="0" dirty="0"/>
              <a:t> construction</a:t>
            </a:r>
          </a:p>
          <a:p>
            <a:endParaRPr lang="en-US" baseline="0" dirty="0"/>
          </a:p>
          <a:p>
            <a:r>
              <a:rPr lang="en-US" baseline="0" dirty="0"/>
              <a:t>Not stable, lower section does not have </a:t>
            </a:r>
            <a:r>
              <a:rPr lang="en-US" baseline="0"/>
              <a:t>triangular construction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ABC and BCD are </a:t>
            </a:r>
            <a:r>
              <a:rPr lang="en-US" dirty="0" err="1">
                <a:sym typeface="Symbol"/>
              </a:rPr>
              <a:t>rt</a:t>
            </a:r>
            <a:r>
              <a:rPr lang="en-US" dirty="0">
                <a:sym typeface="Symbol"/>
              </a:rPr>
              <a:t> s; AC  BD		(given)</a:t>
            </a:r>
          </a:p>
          <a:p>
            <a:r>
              <a:rPr lang="el-GR" dirty="0">
                <a:latin typeface="+mn-lt"/>
                <a:sym typeface="Symbol"/>
              </a:rPr>
              <a:t>Δ</a:t>
            </a:r>
            <a:r>
              <a:rPr lang="en-US" dirty="0">
                <a:latin typeface="+mn-lt"/>
                <a:sym typeface="Symbol"/>
              </a:rPr>
              <a:t>ACB </a:t>
            </a:r>
            <a:r>
              <a:rPr lang="en-US" dirty="0">
                <a:sym typeface="Symbol"/>
              </a:rPr>
              <a:t>and</a:t>
            </a:r>
            <a:r>
              <a:rPr lang="el-GR" dirty="0">
                <a:sym typeface="Symbol"/>
              </a:rPr>
              <a:t> Δ</a:t>
            </a:r>
            <a:r>
              <a:rPr lang="en-US" dirty="0">
                <a:sym typeface="Symbol"/>
              </a:rPr>
              <a:t>DBC are </a:t>
            </a:r>
            <a:r>
              <a:rPr lang="en-US" dirty="0" err="1">
                <a:sym typeface="Symbol"/>
              </a:rPr>
              <a:t>rt</a:t>
            </a:r>
            <a:r>
              <a:rPr lang="en-US" dirty="0">
                <a:sym typeface="Symbol"/>
              </a:rPr>
              <a:t> </a:t>
            </a:r>
            <a:r>
              <a:rPr lang="el-GR" dirty="0">
                <a:latin typeface="Calibri"/>
                <a:sym typeface="Symbol"/>
              </a:rPr>
              <a:t>Δ</a:t>
            </a:r>
            <a:r>
              <a:rPr lang="en-US" dirty="0">
                <a:latin typeface="Calibri"/>
                <a:sym typeface="Symbol"/>
              </a:rPr>
              <a:t>	</a:t>
            </a:r>
            <a:r>
              <a:rPr lang="en-US" dirty="0">
                <a:sym typeface="Symbol"/>
              </a:rPr>
              <a:t>		(def </a:t>
            </a:r>
            <a:r>
              <a:rPr lang="en-US" dirty="0" err="1">
                <a:sym typeface="Symbol"/>
              </a:rPr>
              <a:t>rt</a:t>
            </a:r>
            <a:r>
              <a:rPr lang="en-US" dirty="0">
                <a:sym typeface="Symbol"/>
              </a:rPr>
              <a:t> </a:t>
            </a:r>
            <a:r>
              <a:rPr lang="el-GR" dirty="0">
                <a:latin typeface="Calibri"/>
                <a:sym typeface="Symbol"/>
              </a:rPr>
              <a:t>Δ</a:t>
            </a:r>
            <a:r>
              <a:rPr lang="en-US" dirty="0">
                <a:sym typeface="Symbol"/>
              </a:rPr>
              <a:t>)</a:t>
            </a:r>
          </a:p>
          <a:p>
            <a:r>
              <a:rPr lang="en-US" dirty="0">
                <a:sym typeface="Symbol"/>
              </a:rPr>
              <a:t>BC  CB				(reflexive)</a:t>
            </a:r>
          </a:p>
          <a:p>
            <a:r>
              <a:rPr lang="el-GR" dirty="0">
                <a:latin typeface="+mn-lt"/>
                <a:sym typeface="Symbol"/>
              </a:rPr>
              <a:t>Δ</a:t>
            </a:r>
            <a:r>
              <a:rPr lang="en-US" dirty="0">
                <a:latin typeface="+mn-lt"/>
                <a:sym typeface="Symbol"/>
              </a:rPr>
              <a:t>ACB </a:t>
            </a:r>
            <a:r>
              <a:rPr lang="en-US" dirty="0">
                <a:sym typeface="Symbol"/>
              </a:rPr>
              <a:t></a:t>
            </a:r>
            <a:r>
              <a:rPr lang="el-GR" dirty="0">
                <a:sym typeface="Symbol"/>
              </a:rPr>
              <a:t> Δ</a:t>
            </a:r>
            <a:r>
              <a:rPr lang="en-US" dirty="0">
                <a:sym typeface="Symbol"/>
              </a:rPr>
              <a:t>DBC			(HL)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3746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Everyone’s triangle should be congruent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RTS</a:t>
            </a:r>
            <a:r>
              <a:rPr lang="en-US" baseline="0" dirty="0">
                <a:sym typeface="Symbol"/>
              </a:rPr>
              <a:t>  UTV by Vert. Angles are Congruent</a:t>
            </a:r>
          </a:p>
          <a:p>
            <a:r>
              <a:rPr lang="el-GR" dirty="0">
                <a:latin typeface="+mn-lt"/>
              </a:rPr>
              <a:t>Δ</a:t>
            </a:r>
            <a:r>
              <a:rPr lang="en-US" dirty="0">
                <a:latin typeface="+mn-lt"/>
              </a:rPr>
              <a:t>RST </a:t>
            </a:r>
            <a:r>
              <a:rPr lang="en-US" dirty="0">
                <a:latin typeface="+mn-lt"/>
                <a:sym typeface="Symbol"/>
              </a:rPr>
              <a:t> </a:t>
            </a:r>
            <a:r>
              <a:rPr lang="el-GR" dirty="0">
                <a:latin typeface="+mn-lt"/>
                <a:sym typeface="Symbol"/>
              </a:rPr>
              <a:t>Δ</a:t>
            </a:r>
            <a:r>
              <a:rPr lang="en-US" dirty="0">
                <a:latin typeface="+mn-lt"/>
                <a:sym typeface="Symbol"/>
              </a:rPr>
              <a:t>VUT by AAS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𝐷𝐻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∥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𝐺𝐹</m:t>
                        </m:r>
                      </m:e>
                    </m:bar>
                  </m:oMath>
                </a14:m>
                <a:r>
                  <a:rPr lang="en-US" i="1" dirty="0"/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𝐷𝐻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𝐺𝐹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		(given)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≅∠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𝐺</m:t>
                    </m:r>
                  </m:oMath>
                </a14:m>
                <a:r>
                  <a:rPr lang="en-US" dirty="0">
                    <a:sym typeface="Symbol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≅∠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𝐹</m:t>
                    </m:r>
                  </m:oMath>
                </a14:m>
                <a:r>
                  <a:rPr lang="en-US" dirty="0">
                    <a:sym typeface="Symbol"/>
                  </a:rPr>
                  <a:t>		(alt int angles </a:t>
                </a:r>
                <a:r>
                  <a:rPr lang="en-US" dirty="0" err="1">
                    <a:sym typeface="Symbol"/>
                  </a:rPr>
                  <a:t>thrm</a:t>
                </a:r>
                <a:r>
                  <a:rPr lang="en-US" dirty="0">
                    <a:sym typeface="Symbol"/>
                  </a:rPr>
                  <a:t>)</a:t>
                </a:r>
              </a:p>
              <a:p>
                <a:r>
                  <a:rPr lang="el-GR" dirty="0">
                    <a:latin typeface="+mn-lt"/>
                    <a:sym typeface="Symbol"/>
                  </a:rPr>
                  <a:t>Δ</a:t>
                </a:r>
                <a:r>
                  <a:rPr lang="en-US" dirty="0">
                    <a:latin typeface="+mn-lt"/>
                    <a:sym typeface="Symbol"/>
                  </a:rPr>
                  <a:t>DEH </a:t>
                </a:r>
                <a:r>
                  <a:rPr lang="en-US" dirty="0">
                    <a:sym typeface="Symbol"/>
                  </a:rPr>
                  <a:t></a:t>
                </a:r>
                <a:r>
                  <a:rPr lang="el-GR" dirty="0">
                    <a:sym typeface="Symbol"/>
                  </a:rPr>
                  <a:t> Δ</a:t>
                </a:r>
                <a:r>
                  <a:rPr lang="en-US" dirty="0">
                    <a:sym typeface="Symbol"/>
                  </a:rPr>
                  <a:t>GEF			(ASA)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i="0">
                    <a:latin typeface="Cambria Math" panose="02040503050406030204" pitchFamily="18" charset="0"/>
                  </a:rPr>
                  <a:t>¯</a:t>
                </a:r>
                <a:r>
                  <a:rPr lang="en-US" b="0" i="0">
                    <a:latin typeface="Cambria Math" panose="02040503050406030204" pitchFamily="18" charset="0"/>
                  </a:rPr>
                  <a:t>𝐷𝐻∥¯𝐺𝐹</a:t>
                </a:r>
                <a:r>
                  <a:rPr lang="en-US" i="1" dirty="0"/>
                  <a:t>, </a:t>
                </a:r>
                <a:r>
                  <a:rPr lang="en-US" b="0" i="0">
                    <a:latin typeface="Cambria Math" panose="02040503050406030204" pitchFamily="18" charset="0"/>
                  </a:rPr>
                  <a:t>¯𝐷𝐻≅¯𝐺𝐹</a:t>
                </a:r>
                <a:r>
                  <a:rPr lang="en-US" dirty="0">
                    <a:sym typeface="Symbol"/>
                  </a:rPr>
                  <a:t>		(given)</a:t>
                </a:r>
              </a:p>
              <a:p>
                <a:r>
                  <a:rPr lang="en-US" b="0" i="0">
                    <a:latin typeface="Cambria Math" panose="02040503050406030204" pitchFamily="18" charset="0"/>
                    <a:sym typeface="Symbol"/>
                  </a:rPr>
                  <a:t>∠𝐷≅∠𝐺</a:t>
                </a:r>
                <a:r>
                  <a:rPr lang="en-US" dirty="0">
                    <a:sym typeface="Symbol"/>
                  </a:rPr>
                  <a:t>, </a:t>
                </a:r>
                <a:r>
                  <a:rPr lang="en-US" b="0" i="0">
                    <a:latin typeface="Cambria Math" panose="02040503050406030204" pitchFamily="18" charset="0"/>
                    <a:sym typeface="Symbol"/>
                  </a:rPr>
                  <a:t>∠𝐻≅∠𝐹</a:t>
                </a:r>
                <a:r>
                  <a:rPr lang="en-US" dirty="0">
                    <a:sym typeface="Symbol"/>
                  </a:rPr>
                  <a:t>		(alt int angles </a:t>
                </a:r>
                <a:r>
                  <a:rPr lang="en-US" dirty="0" err="1">
                    <a:sym typeface="Symbol"/>
                  </a:rPr>
                  <a:t>thrm</a:t>
                </a:r>
                <a:r>
                  <a:rPr lang="en-US" dirty="0">
                    <a:sym typeface="Symbol"/>
                  </a:rPr>
                  <a:t>)</a:t>
                </a:r>
              </a:p>
              <a:p>
                <a:r>
                  <a:rPr lang="el-GR" dirty="0">
                    <a:latin typeface="+mn-lt"/>
                    <a:sym typeface="Symbol"/>
                  </a:rPr>
                  <a:t>Δ</a:t>
                </a:r>
                <a:r>
                  <a:rPr lang="en-US" dirty="0">
                    <a:latin typeface="+mn-lt"/>
                    <a:sym typeface="Symbol"/>
                  </a:rPr>
                  <a:t>DEH </a:t>
                </a:r>
                <a:r>
                  <a:rPr lang="en-US" dirty="0">
                    <a:sym typeface="Symbol"/>
                  </a:rPr>
                  <a:t></a:t>
                </a:r>
                <a:r>
                  <a:rPr lang="el-GR" dirty="0">
                    <a:sym typeface="Symbol"/>
                  </a:rPr>
                  <a:t> Δ</a:t>
                </a:r>
                <a:r>
                  <a:rPr lang="en-US" dirty="0">
                    <a:sym typeface="Symbol"/>
                  </a:rPr>
                  <a:t>GEF			(ASA)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3443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𝑉𝑈</m:t>
                        </m:r>
                      </m:e>
                    </m:bar>
                  </m:oMath>
                </a14:m>
                <a:r>
                  <a:rPr lang="en-US" i="1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dirty="0">
                    <a:sym typeface="Symbol"/>
                  </a:rPr>
                  <a:t>		(given)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𝑅𝑇𝑆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≅∠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𝑉𝑇𝑈</m:t>
                    </m:r>
                  </m:oMath>
                </a14:m>
                <a:r>
                  <a:rPr lang="en-US" dirty="0">
                    <a:sym typeface="Symbol"/>
                  </a:rPr>
                  <a:t> 		(vert</a:t>
                </a:r>
                <a:r>
                  <a:rPr lang="en-US" baseline="0" dirty="0">
                    <a:sym typeface="Symbol"/>
                  </a:rPr>
                  <a:t> angles ≅)</a:t>
                </a:r>
                <a:endParaRPr lang="en-US" dirty="0">
                  <a:sym typeface="Symbol"/>
                </a:endParaRPr>
              </a:p>
              <a:p>
                <a:r>
                  <a:rPr lang="el-GR" dirty="0">
                    <a:latin typeface="+mn-lt"/>
                    <a:sym typeface="Symbol"/>
                  </a:rPr>
                  <a:t>Δ</a:t>
                </a:r>
                <a:r>
                  <a:rPr lang="en-US" dirty="0">
                    <a:latin typeface="+mn-lt"/>
                    <a:sym typeface="Symbol"/>
                  </a:rPr>
                  <a:t>RST </a:t>
                </a:r>
                <a:r>
                  <a:rPr lang="en-US" dirty="0">
                    <a:sym typeface="Symbol"/>
                  </a:rPr>
                  <a:t></a:t>
                </a:r>
                <a:r>
                  <a:rPr lang="el-GR" dirty="0">
                    <a:sym typeface="Symbol"/>
                  </a:rPr>
                  <a:t> Δ</a:t>
                </a:r>
                <a:r>
                  <a:rPr lang="en-US" dirty="0">
                    <a:sym typeface="Symbol"/>
                  </a:rPr>
                  <a:t>VUT			(AAS)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i="0">
                    <a:latin typeface="Cambria Math" panose="02040503050406030204" pitchFamily="18" charset="0"/>
                  </a:rPr>
                  <a:t>¯</a:t>
                </a:r>
                <a:r>
                  <a:rPr lang="en-US" b="0" i="0">
                    <a:latin typeface="Cambria Math" panose="02040503050406030204" pitchFamily="18" charset="0"/>
                  </a:rPr>
                  <a:t>𝑅𝑆≅¯𝑉𝑈</a:t>
                </a:r>
                <a:r>
                  <a:rPr lang="en-US" i="1" dirty="0"/>
                  <a:t>, </a:t>
                </a:r>
                <a:r>
                  <a:rPr lang="en-US" b="0" i="0">
                    <a:latin typeface="Cambria Math" panose="02040503050406030204" pitchFamily="18" charset="0"/>
                  </a:rPr>
                  <a:t>∠𝑆≅∠𝑈</a:t>
                </a:r>
                <a:r>
                  <a:rPr lang="en-US" dirty="0">
                    <a:sym typeface="Symbol"/>
                  </a:rPr>
                  <a:t>		(given)</a:t>
                </a:r>
              </a:p>
              <a:p>
                <a:r>
                  <a:rPr lang="en-US" b="0" i="0">
                    <a:latin typeface="Cambria Math" panose="02040503050406030204" pitchFamily="18" charset="0"/>
                    <a:sym typeface="Symbol"/>
                  </a:rPr>
                  <a:t>∠𝑅𝑇𝑆≅∠𝑉𝑇𝑈</a:t>
                </a:r>
                <a:r>
                  <a:rPr lang="en-US" dirty="0">
                    <a:sym typeface="Symbol"/>
                  </a:rPr>
                  <a:t> 		(vert</a:t>
                </a:r>
                <a:r>
                  <a:rPr lang="en-US" baseline="0" dirty="0">
                    <a:sym typeface="Symbol"/>
                  </a:rPr>
                  <a:t> angles ≅)</a:t>
                </a:r>
                <a:endParaRPr lang="en-US" dirty="0">
                  <a:sym typeface="Symbol"/>
                </a:endParaRPr>
              </a:p>
              <a:p>
                <a:r>
                  <a:rPr lang="el-GR" dirty="0">
                    <a:latin typeface="+mn-lt"/>
                    <a:sym typeface="Symbol"/>
                  </a:rPr>
                  <a:t>Δ</a:t>
                </a:r>
                <a:r>
                  <a:rPr lang="en-US" dirty="0">
                    <a:latin typeface="+mn-lt"/>
                    <a:sym typeface="Symbol"/>
                  </a:rPr>
                  <a:t>RST </a:t>
                </a:r>
                <a:r>
                  <a:rPr lang="en-US" dirty="0">
                    <a:sym typeface="Symbol"/>
                  </a:rPr>
                  <a:t></a:t>
                </a:r>
                <a:r>
                  <a:rPr lang="el-GR" dirty="0">
                    <a:sym typeface="Symbol"/>
                  </a:rPr>
                  <a:t> Δ</a:t>
                </a:r>
                <a:r>
                  <a:rPr lang="en-US" dirty="0">
                    <a:sym typeface="Symbol"/>
                  </a:rPr>
                  <a:t>VUT			(AAS)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9930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4665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bar>
                    <m:r>
                      <a:rPr lang="en-US" b="1" i="1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𝑫𝑬</m:t>
                        </m:r>
                      </m:e>
                    </m:bar>
                  </m:oMath>
                </a14:m>
                <a:r>
                  <a:rPr lang="en-US" b="1" i="1" dirty="0"/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bar>
                    <m:r>
                      <a:rPr lang="en-US" b="1" i="1">
                        <a:latin typeface="Cambria Math" panose="02040503050406030204" pitchFamily="18" charset="0"/>
                      </a:rPr>
                      <m:t>∥</m:t>
                    </m:r>
                    <m:bar>
                      <m:barPr>
                        <m:pos m:val="top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𝑫𝑬</m:t>
                        </m:r>
                      </m:e>
                    </m:bar>
                  </m:oMath>
                </a14:m>
                <a:r>
                  <a:rPr lang="en-US" b="1" i="1" dirty="0"/>
                  <a:t>			(given)</a:t>
                </a:r>
              </a:p>
              <a:p>
                <a:r>
                  <a:rPr lang="en-US" b="1" i="1" dirty="0"/>
                  <a:t>∠B ≅ ∠D, ∠A ≅ ∠E			(Alt. Int. ∠ </a:t>
                </a:r>
                <a:r>
                  <a:rPr lang="en-US" b="1" i="1" dirty="0" err="1"/>
                  <a:t>Thrm</a:t>
                </a:r>
                <a:r>
                  <a:rPr lang="en-US" b="1" i="1" dirty="0"/>
                  <a:t>)</a:t>
                </a:r>
              </a:p>
              <a:p>
                <a:r>
                  <a:rPr lang="el-GR" b="1" i="1" dirty="0"/>
                  <a:t>Δ</a:t>
                </a:r>
                <a:r>
                  <a:rPr lang="en-US" b="1" i="1" dirty="0"/>
                  <a:t>ABC ≅ </a:t>
                </a:r>
                <a:r>
                  <a:rPr lang="el-GR" b="1" i="1" dirty="0"/>
                  <a:t>Δ</a:t>
                </a:r>
                <a:r>
                  <a:rPr lang="en-US" b="1" i="1" dirty="0"/>
                  <a:t>EDC	</a:t>
                </a:r>
                <a:r>
                  <a:rPr lang="en-US" b="1" i="1"/>
                  <a:t>	</a:t>
                </a:r>
                <a:r>
                  <a:rPr lang="en-US" b="1" i="1" dirty="0"/>
                  <a:t>	(ASA)</a:t>
                </a:r>
              </a:p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𝑨𝑪</m:t>
                        </m:r>
                      </m:e>
                    </m:bar>
                    <m:r>
                      <a:rPr lang="en-US" b="1" i="1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𝑪𝑬</m:t>
                        </m:r>
                      </m:e>
                    </m:bar>
                  </m:oMath>
                </a14:m>
                <a:r>
                  <a:rPr lang="en-US" b="1" i="1" dirty="0"/>
                  <a:t>				(CPCTC)</a:t>
                </a:r>
              </a:p>
              <a:p>
                <a:r>
                  <a:rPr lang="en-US" b="1" i="1" dirty="0"/>
                  <a:t>C is midpoint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𝑨𝑬</m:t>
                        </m:r>
                      </m:e>
                    </m:bar>
                  </m:oMath>
                </a14:m>
                <a:r>
                  <a:rPr lang="en-US" b="1" i="1" dirty="0"/>
                  <a:t>			(Def midpoint)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1200" b="1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¯𝑨𝑩≅¯𝑫𝑬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 </a:t>
                </a:r>
                <a:r>
                  <a:rPr lang="en-US" sz="1200" b="1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¯𝑨𝑩∥¯𝑫𝑬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	(given)</a:t>
                </a:r>
              </a:p>
              <a:p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∠B ≅ ∠D, ∠A ≅ ∠E			(Alt. Int. ∠ </a:t>
                </a:r>
                <a:r>
                  <a:rPr lang="en-US" sz="1200" b="1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Thrm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</a:p>
              <a:p>
                <a:r>
                  <a:rPr lang="el-GR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Δ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ABC ≅ </a:t>
                </a:r>
                <a:r>
                  <a:rPr lang="el-GR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Δ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EDC	</a:t>
                </a:r>
                <a:r>
                  <a:rPr lang="en-US" sz="1200" b="1" i="1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(ASA)</a:t>
                </a:r>
              </a:p>
              <a:p>
                <a:r>
                  <a:rPr lang="en-US" sz="1200" b="1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¯𝑨𝑪≅¯𝑪𝑬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		(CPCTC)</a:t>
                </a:r>
              </a:p>
              <a:p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 is midpoint of </a:t>
                </a:r>
                <a:r>
                  <a:rPr lang="en-US" sz="1200" b="1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¯𝑨𝑬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	(Def midpoint)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8274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9051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0−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bar>
                            <m:barPr>
                              <m:pos m:val="to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𝑃𝑄</m:t>
                              </m:r>
                            </m:e>
                          </m:ba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0" dirty="0"/>
              </a:p>
              <a:p>
                <a:pPr defTabSz="94914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0−2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bar>
                            <m:barPr>
                              <m:pos m:val="to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𝑄𝑅</m:t>
                              </m:r>
                            </m:e>
                          </m:ba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bar>
                            <m:barPr>
                              <m:pos m:val="to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𝑃𝑅</m:t>
                              </m:r>
                            </m:e>
                          </m:ba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0+0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0, 0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𝑃𝑄=√((0−(−2𝑎))^2+(𝑎−0)^2 )=√(4𝑎^2+𝑎^2 )=√(5𝑎^2 )=𝑎√5;𝑀_¯𝑃𝑄 ((−2𝑎+0)/2,(0+𝑎)/2)=(−𝑎,𝑎/2)</a:t>
                </a:r>
                <a:endParaRPr lang="en-US" b="0" dirty="0"/>
              </a:p>
              <a:p>
                <a:pPr defTabSz="949147"/>
                <a:r>
                  <a:rPr lang="en-US" b="0" i="0">
                    <a:latin typeface="Cambria Math" panose="02040503050406030204" pitchFamily="18" charset="0"/>
                  </a:rPr>
                  <a:t>𝑄𝑅=√((0−2𝑎)^2+(𝑎−0)^2 )=√(4𝑎^2+𝑎^2 )=√(5𝑎^2 )=𝑎√5;𝑀_¯𝑄𝑅 ((2𝑎+0)/2,(0+𝑎)/2)=(𝑎,𝑎/2)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𝑃𝑅=√((2𝑎−(−2𝑎))^2+(0−0)^2 )=√(16𝑎^2 )=4𝑎;𝑀_¯𝑃𝑅 ((2𝑎+(−2𝑎))/2,(0+0)/2)=(0, 0)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23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Scalene, Acute</a:t>
            </a:r>
          </a:p>
          <a:p>
            <a:r>
              <a:rPr lang="en-US" dirty="0"/>
              <a:t>Isosceles, Right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The slope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𝑇𝑂</m:t>
                        </m:r>
                      </m:e>
                    </m:ba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 slope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𝑈𝑉</m:t>
                        </m:r>
                      </m:e>
                    </m:ba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Because they have the same slope,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𝑇𝑂</m:t>
                        </m:r>
                      </m:e>
                    </m:bar>
                    <m:r>
                      <a:rPr lang="en-US" i="1">
                        <a:latin typeface="Cambria Math" panose="02040503050406030204" pitchFamily="18" charset="0"/>
                      </a:rPr>
                      <m:t>∥</m:t>
                    </m:r>
                    <m:bar>
                      <m:barPr>
                        <m:pos m:val="to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𝑈𝑉</m:t>
                        </m:r>
                      </m:e>
                    </m:ba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By the Alternate Interior Angles Theorem, ∠</a:t>
                </a:r>
                <a:r>
                  <a:rPr lang="en-US" i="1" dirty="0"/>
                  <a:t>TOU </a:t>
                </a:r>
                <a:r>
                  <a:rPr lang="en-US" dirty="0"/>
                  <a:t>≅ ∠</a:t>
                </a:r>
                <a:r>
                  <a:rPr lang="en-US" i="1" dirty="0"/>
                  <a:t>VUO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The slope of </a:t>
                </a:r>
                <a:r>
                  <a:rPr lang="en-US" i="0">
                    <a:latin typeface="Cambria Math" panose="02040503050406030204" pitchFamily="18" charset="0"/>
                  </a:rPr>
                  <a:t>¯𝑇𝑂</a:t>
                </a:r>
                <a:r>
                  <a:rPr lang="en-US" i="1" dirty="0"/>
                  <a:t> </a:t>
                </a:r>
                <a:r>
                  <a:rPr lang="en-US" dirty="0"/>
                  <a:t>is </a:t>
                </a:r>
                <a:r>
                  <a:rPr lang="en-US" i="0">
                    <a:latin typeface="Cambria Math" panose="02040503050406030204" pitchFamily="18" charset="0"/>
                  </a:rPr>
                  <a:t>(𝑘−0)/(𝑚−0)=𝑘/𝑚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slope of </a:t>
                </a:r>
                <a:r>
                  <a:rPr lang="en-US" i="0">
                    <a:latin typeface="Cambria Math" panose="02040503050406030204" pitchFamily="18" charset="0"/>
                  </a:rPr>
                  <a:t>¯𝑈𝑉</a:t>
                </a:r>
                <a:r>
                  <a:rPr lang="en-US" dirty="0"/>
                  <a:t> is </a:t>
                </a:r>
                <a:r>
                  <a:rPr lang="en-US" i="0">
                    <a:latin typeface="Cambria Math" panose="02040503050406030204" pitchFamily="18" charset="0"/>
                  </a:rPr>
                  <a:t>(𝑘−0)/((𝑚+ℎ)−ℎ)=𝑘/𝑚</a:t>
                </a:r>
                <a:r>
                  <a:rPr lang="en-US" dirty="0"/>
                  <a:t>. </a:t>
                </a:r>
              </a:p>
              <a:p>
                <a:r>
                  <a:rPr lang="en-US" dirty="0"/>
                  <a:t>Because they have the same slope, </a:t>
                </a:r>
                <a:r>
                  <a:rPr lang="en-US" i="0">
                    <a:latin typeface="Cambria Math" panose="02040503050406030204" pitchFamily="18" charset="0"/>
                  </a:rPr>
                  <a:t>¯𝑇𝑂∥¯𝑈𝑉</a:t>
                </a:r>
                <a:r>
                  <a:rPr lang="en-US" dirty="0"/>
                  <a:t>. </a:t>
                </a:r>
              </a:p>
              <a:p>
                <a:r>
                  <a:rPr lang="en-US" dirty="0"/>
                  <a:t>By the Alternate Interior Angles Theorem, ∠</a:t>
                </a:r>
                <a:r>
                  <a:rPr lang="en-US" i="1" dirty="0"/>
                  <a:t>TOU </a:t>
                </a:r>
                <a:r>
                  <a:rPr lang="en-US" dirty="0"/>
                  <a:t>≅ ∠</a:t>
                </a:r>
                <a:r>
                  <a:rPr lang="en-US" i="1" dirty="0"/>
                  <a:t>VUO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53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length of sides</a:t>
            </a:r>
            <a:r>
              <a:rPr lang="en-US" baseline="0" dirty="0"/>
              <a:t> using distance formula</a:t>
            </a:r>
          </a:p>
          <a:p>
            <a:r>
              <a:rPr lang="en-US" baseline="0" dirty="0">
                <a:latin typeface="+mn-lt"/>
              </a:rPr>
              <a:t>AB = √((3 – 0)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 + (3 – 0)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) = √(9 + 9) = √18 ≈ 4.24</a:t>
            </a:r>
          </a:p>
          <a:p>
            <a:r>
              <a:rPr lang="en-US" baseline="0" dirty="0">
                <a:latin typeface="+mn-lt"/>
              </a:rPr>
              <a:t>BC = √((-3 – 3)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 + (3 – 3)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) = √((-6)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 + 0) = √(36) = 6</a:t>
            </a:r>
          </a:p>
          <a:p>
            <a:r>
              <a:rPr lang="en-US" baseline="0" dirty="0">
                <a:latin typeface="+mn-lt"/>
              </a:rPr>
              <a:t>AC = √((-3 – 0)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 + (3 – 0)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) = √(9 + 9) = √18 ≈ 4.24</a:t>
            </a:r>
          </a:p>
          <a:p>
            <a:r>
              <a:rPr lang="en-US" baseline="0" dirty="0">
                <a:latin typeface="+mn-lt"/>
              </a:rPr>
              <a:t>Isosceles</a:t>
            </a:r>
          </a:p>
          <a:p>
            <a:endParaRPr lang="en-US" baseline="0" dirty="0">
              <a:latin typeface="+mn-lt"/>
            </a:endParaRPr>
          </a:p>
          <a:p>
            <a:r>
              <a:rPr lang="en-US" baseline="0" dirty="0">
                <a:latin typeface="+mn-lt"/>
              </a:rPr>
              <a:t>Check slopes to find right angles (perpendicular)</a:t>
            </a:r>
          </a:p>
          <a:p>
            <a:r>
              <a:rPr lang="en-US" baseline="0" dirty="0" err="1">
                <a:latin typeface="+mn-lt"/>
              </a:rPr>
              <a:t>m</a:t>
            </a:r>
            <a:r>
              <a:rPr lang="en-US" baseline="-25000" dirty="0" err="1">
                <a:latin typeface="+mn-lt"/>
              </a:rPr>
              <a:t>AB</a:t>
            </a:r>
            <a:r>
              <a:rPr lang="en-US" baseline="0" dirty="0">
                <a:latin typeface="+mn-lt"/>
              </a:rPr>
              <a:t> = (3 – 0)/(3 – 0) = 1</a:t>
            </a:r>
          </a:p>
          <a:p>
            <a:r>
              <a:rPr lang="en-US" baseline="0" dirty="0" err="1">
                <a:latin typeface="+mn-lt"/>
              </a:rPr>
              <a:t>m</a:t>
            </a:r>
            <a:r>
              <a:rPr lang="en-US" baseline="-25000" dirty="0" err="1">
                <a:latin typeface="+mn-lt"/>
              </a:rPr>
              <a:t>BC</a:t>
            </a:r>
            <a:r>
              <a:rPr lang="en-US" baseline="0" dirty="0">
                <a:latin typeface="+mn-lt"/>
              </a:rPr>
              <a:t> = (3 – 3)/(-3 – 3) = 0</a:t>
            </a:r>
          </a:p>
          <a:p>
            <a:r>
              <a:rPr lang="en-US" baseline="0" dirty="0" err="1">
                <a:latin typeface="+mn-lt"/>
              </a:rPr>
              <a:t>m</a:t>
            </a:r>
            <a:r>
              <a:rPr lang="en-US" baseline="-25000" dirty="0" err="1">
                <a:latin typeface="+mn-lt"/>
              </a:rPr>
              <a:t>AC</a:t>
            </a:r>
            <a:r>
              <a:rPr lang="en-US" baseline="0" dirty="0">
                <a:latin typeface="+mn-lt"/>
              </a:rPr>
              <a:t> = (3 – 0)/(-3 – 0) = -1</a:t>
            </a:r>
          </a:p>
          <a:p>
            <a:r>
              <a:rPr lang="en-US" baseline="0" dirty="0">
                <a:latin typeface="+mn-lt"/>
              </a:rPr>
              <a:t>AB </a:t>
            </a:r>
            <a:r>
              <a:rPr lang="en-US" baseline="0" dirty="0">
                <a:latin typeface="+mn-lt"/>
                <a:sym typeface="Symbol"/>
              </a:rPr>
              <a:t> AC so it is a right triangle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13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Straight</a:t>
            </a:r>
            <a:r>
              <a:rPr lang="en-US" baseline="0" dirty="0"/>
              <a:t>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Proof:</a:t>
            </a:r>
          </a:p>
          <a:p>
            <a:pPr defTabSz="966517">
              <a:defRPr/>
            </a:pPr>
            <a:r>
              <a:rPr lang="en-US" dirty="0" err="1"/>
              <a:t>m</a:t>
            </a:r>
            <a:r>
              <a:rPr lang="en-US" dirty="0" err="1">
                <a:sym typeface="Symbol"/>
              </a:rPr>
              <a:t>A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mB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mACB</a:t>
            </a:r>
            <a:r>
              <a:rPr lang="en-US" dirty="0">
                <a:sym typeface="Symbol"/>
              </a:rPr>
              <a:t> = 180°	(triangle sum theorem)</a:t>
            </a:r>
          </a:p>
          <a:p>
            <a:pPr defTabSz="966517">
              <a:defRPr/>
            </a:pPr>
            <a:r>
              <a:rPr lang="en-US" dirty="0">
                <a:sym typeface="Symbol"/>
              </a:rPr>
              <a:t>m1 + </a:t>
            </a:r>
            <a:r>
              <a:rPr lang="en-US" dirty="0" err="1">
                <a:sym typeface="Symbol"/>
              </a:rPr>
              <a:t>mACB</a:t>
            </a:r>
            <a:r>
              <a:rPr lang="en-US" dirty="0">
                <a:sym typeface="Symbol"/>
              </a:rPr>
              <a:t> = 180°		(linear pair theorem)</a:t>
            </a:r>
          </a:p>
          <a:p>
            <a:pPr defTabSz="966517">
              <a:defRPr/>
            </a:pPr>
            <a:r>
              <a:rPr lang="en-US" dirty="0">
                <a:sym typeface="Symbol"/>
              </a:rPr>
              <a:t>m1 + </a:t>
            </a:r>
            <a:r>
              <a:rPr lang="en-US" dirty="0" err="1">
                <a:sym typeface="Symbol"/>
              </a:rPr>
              <a:t>mACB</a:t>
            </a:r>
            <a:r>
              <a:rPr lang="en-US" dirty="0">
                <a:sym typeface="Symbol"/>
              </a:rPr>
              <a:t> = </a:t>
            </a:r>
            <a:r>
              <a:rPr lang="en-US" dirty="0" err="1"/>
              <a:t>m</a:t>
            </a:r>
            <a:r>
              <a:rPr lang="en-US" dirty="0" err="1">
                <a:sym typeface="Symbol"/>
              </a:rPr>
              <a:t>A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mB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mACB</a:t>
            </a:r>
            <a:r>
              <a:rPr lang="en-US" dirty="0">
                <a:sym typeface="Symbol"/>
              </a:rPr>
              <a:t>	(substitution)</a:t>
            </a:r>
          </a:p>
          <a:p>
            <a:pPr defTabSz="966517">
              <a:defRPr/>
            </a:pPr>
            <a:r>
              <a:rPr lang="en-US" dirty="0"/>
              <a:t>m</a:t>
            </a:r>
            <a:r>
              <a:rPr lang="en-US" dirty="0">
                <a:sym typeface="Symbol"/>
              </a:rPr>
              <a:t>1 = </a:t>
            </a:r>
            <a:r>
              <a:rPr lang="en-US" dirty="0" err="1">
                <a:sym typeface="Symbol"/>
              </a:rPr>
              <a:t>mA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mB</a:t>
            </a:r>
            <a:r>
              <a:rPr lang="en-US" dirty="0">
                <a:sym typeface="Symbol"/>
              </a:rPr>
              <a:t>		(subtraction)</a:t>
            </a:r>
            <a:endParaRPr lang="en-US" dirty="0"/>
          </a:p>
          <a:p>
            <a:pPr defTabSz="96651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7350"/>
            <a:ext cx="7772400" cy="1102519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none"/>
        </p:style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00350"/>
            <a:ext cx="7772400" cy="131445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none"/>
        </p:style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3950"/>
            <a:ext cx="7772400" cy="21812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00150"/>
            <a:ext cx="4495800" cy="339447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495800" cy="339447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1335"/>
            <a:ext cx="4497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631156"/>
            <a:ext cx="4497388" cy="2963466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498973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498973" cy="2963466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 userDrawn="1"/>
        </p:nvSpPr>
        <p:spPr>
          <a:xfrm flipH="1">
            <a:off x="0" y="0"/>
            <a:ext cx="9144000" cy="1085850"/>
          </a:xfrm>
          <a:prstGeom prst="rt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5979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00150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4860F-3599-483F-8575-CD1F172F56F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Isosceles Triangle 7"/>
          <p:cNvSpPr/>
          <p:nvPr userDrawn="1"/>
        </p:nvSpPr>
        <p:spPr>
          <a:xfrm flipV="1">
            <a:off x="8686800" y="1085850"/>
            <a:ext cx="457200" cy="18288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>
            <a:off x="8686800" y="2914650"/>
            <a:ext cx="457200" cy="188595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 rot="16200000">
            <a:off x="7258050" y="3714750"/>
            <a:ext cx="342900" cy="25146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rot="5400000" flipH="1">
            <a:off x="4743450" y="3714750"/>
            <a:ext cx="342900" cy="25146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 userDrawn="1"/>
        </p:nvSpPr>
        <p:spPr>
          <a:xfrm rot="16200000">
            <a:off x="2228850" y="3714750"/>
            <a:ext cx="342900" cy="25146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8686800" y="4800600"/>
            <a:ext cx="457200" cy="3429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 flipV="1">
            <a:off x="0" y="4972050"/>
            <a:ext cx="1143000" cy="17145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 userDrawn="1"/>
        </p:nvSpPr>
        <p:spPr>
          <a:xfrm>
            <a:off x="0" y="4800600"/>
            <a:ext cx="1143000" cy="17145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wright@andrews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Congruent Triangles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Geometry</a:t>
            </a:r>
          </a:p>
          <a:p>
            <a:r>
              <a:rPr lang="en-US" dirty="0"/>
              <a:t>Chapter 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Angles of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5867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Corollary to the Triangle Sum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4875" y="166181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acute angles of a right triangle are complementary.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4875" y="2123480"/>
            <a:ext cx="77724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>
                <a:sym typeface="Symbol"/>
              </a:rPr>
              <a:t>mA</a:t>
            </a:r>
            <a:r>
              <a:rPr lang="en-US" sz="2400" dirty="0">
                <a:sym typeface="Symbol"/>
              </a:rPr>
              <a:t> + </a:t>
            </a:r>
            <a:r>
              <a:rPr lang="en-US" sz="2400" dirty="0" err="1">
                <a:sym typeface="Symbol"/>
              </a:rPr>
              <a:t>mB</a:t>
            </a:r>
            <a:r>
              <a:rPr lang="en-US" sz="2400" dirty="0">
                <a:sym typeface="Symbol"/>
              </a:rPr>
              <a:t> = 90°</a:t>
            </a:r>
            <a:endParaRPr lang="en-US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133602" y="2743201"/>
            <a:ext cx="3529295" cy="1715616"/>
            <a:chOff x="2133600" y="3657600"/>
            <a:chExt cx="3529295" cy="2287487"/>
          </a:xfrm>
        </p:grpSpPr>
        <p:grpSp>
          <p:nvGrpSpPr>
            <p:cNvPr id="3" name="Group 16"/>
            <p:cNvGrpSpPr/>
            <p:nvPr/>
          </p:nvGrpSpPr>
          <p:grpSpPr>
            <a:xfrm>
              <a:off x="2133600" y="3657600"/>
              <a:ext cx="3529295" cy="2287487"/>
              <a:chOff x="3709705" y="3657600"/>
              <a:chExt cx="3529295" cy="2287487"/>
            </a:xfrm>
          </p:grpSpPr>
          <p:sp>
            <p:nvSpPr>
              <p:cNvPr id="7" name="Right Triangle 6"/>
              <p:cNvSpPr/>
              <p:nvPr/>
            </p:nvSpPr>
            <p:spPr>
              <a:xfrm>
                <a:off x="4037806" y="3886200"/>
                <a:ext cx="3041272" cy="1522238"/>
              </a:xfrm>
              <a:prstGeom prst="rt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09705" y="3657600"/>
                <a:ext cx="357797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A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725471" y="5213132"/>
                <a:ext cx="357797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C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881203" y="5329534"/>
                <a:ext cx="357797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B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2438400" y="51054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2590800" y="52578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Angles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Find the measure of </a:t>
            </a:r>
            <a:r>
              <a:rPr lang="en-US" sz="2400" dirty="0">
                <a:sym typeface="Symbol"/>
              </a:rPr>
              <a:t>1 in the diagram.</a:t>
            </a:r>
          </a:p>
          <a:p>
            <a:endParaRPr lang="en-US" sz="2400" dirty="0">
              <a:sym typeface="Symbol"/>
            </a:endParaRPr>
          </a:p>
          <a:p>
            <a:endParaRPr lang="en-US" sz="2400" dirty="0">
              <a:sym typeface="Symbol"/>
            </a:endParaRPr>
          </a:p>
          <a:p>
            <a:endParaRPr lang="en-US" sz="2400" dirty="0">
              <a:sym typeface="Symbol"/>
            </a:endParaRPr>
          </a:p>
          <a:p>
            <a:r>
              <a:rPr lang="en-US" sz="2400" dirty="0">
                <a:sym typeface="Symbol"/>
              </a:rPr>
              <a:t>Find the measures of the acute angles in the diagram.</a:t>
            </a:r>
            <a:endParaRPr lang="en-US" sz="2400" dirty="0"/>
          </a:p>
        </p:txBody>
      </p:sp>
      <p:pic>
        <p:nvPicPr>
          <p:cNvPr id="4" name="Picture 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893" y="1647826"/>
            <a:ext cx="4182707" cy="1251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419476"/>
            <a:ext cx="2836118" cy="126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Angles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228 #2, 4, 6, 10, 12, 14, 16, 18, 20, 22, 24, 26, 28, 32, 42, 44, 48, 55, 58, 59 = 20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B39D-1E7C-47E8-9A40-93CE04B00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5.2 Congruent Polygons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B229A-8166-4F4D-953A-CA2934D453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use rigid motions to show that two triangles are congruent.</a:t>
            </a:r>
          </a:p>
          <a:p>
            <a:r>
              <a:rPr lang="en-US" dirty="0"/>
              <a:t>• I can identify corresponding parts of congruent polygons.</a:t>
            </a:r>
          </a:p>
          <a:p>
            <a:r>
              <a:rPr lang="en-US" dirty="0"/>
              <a:t>• I can use congruent polygons to solve problems.</a:t>
            </a:r>
          </a:p>
        </p:txBody>
      </p:sp>
    </p:spTree>
    <p:extLst>
      <p:ext uri="{BB962C8B-B14F-4D97-AF65-F5344CB8AC3E}">
        <p14:creationId xmlns:p14="http://schemas.microsoft.com/office/powerpoint/2010/main" val="1594729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5.2 Congruent Polygons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5867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Congruent   </a:t>
            </a:r>
            <a:r>
              <a:rPr lang="en-US" sz="2400" dirty="0">
                <a:sym typeface="Symbol"/>
              </a:rPr>
              <a:t>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Exactly the same shape and size.</a:t>
            </a:r>
          </a:p>
        </p:txBody>
      </p:sp>
      <p:sp>
        <p:nvSpPr>
          <p:cNvPr id="6" name="Trapezoid 5"/>
          <p:cNvSpPr/>
          <p:nvPr/>
        </p:nvSpPr>
        <p:spPr>
          <a:xfrm>
            <a:off x="990600" y="2243435"/>
            <a:ext cx="1600200" cy="571500"/>
          </a:xfrm>
          <a:prstGeom prst="trapezoid">
            <a:avLst>
              <a:gd name="adj" fmla="val 70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5257800" y="2286000"/>
            <a:ext cx="2209800" cy="685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>
            <a:off x="5638800" y="3143250"/>
            <a:ext cx="1752600" cy="62865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/>
          <p:cNvSpPr/>
          <p:nvPr/>
        </p:nvSpPr>
        <p:spPr>
          <a:xfrm>
            <a:off x="990600" y="3100685"/>
            <a:ext cx="1600200" cy="571500"/>
          </a:xfrm>
          <a:prstGeom prst="trapezoid">
            <a:avLst>
              <a:gd name="adj" fmla="val 70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3400" y="401508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Congruent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394335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Not Congruent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5.2 Congruent Polygons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743200"/>
                <a:ext cx="8229600" cy="185142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l-GR" dirty="0"/>
                  <a:t>Δ</a:t>
                </a:r>
                <a:r>
                  <a:rPr lang="en-US" dirty="0"/>
                  <a:t>A</a:t>
                </a:r>
                <a:r>
                  <a:rPr lang="en-US" dirty="0">
                    <a:solidFill>
                      <a:schemeClr val="accent2"/>
                    </a:solidFill>
                  </a:rPr>
                  <a:t>B</a:t>
                </a:r>
                <a:r>
                  <a:rPr lang="en-US" dirty="0">
                    <a:solidFill>
                      <a:schemeClr val="tx2"/>
                    </a:solidFill>
                  </a:rPr>
                  <a:t>C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 </a:t>
                </a:r>
                <a:r>
                  <a:rPr lang="el-GR" dirty="0"/>
                  <a:t>Δ</a:t>
                </a:r>
                <a:r>
                  <a:rPr lang="en-US" dirty="0"/>
                  <a:t>D</a:t>
                </a:r>
                <a:r>
                  <a:rPr lang="en-US" dirty="0">
                    <a:solidFill>
                      <a:schemeClr val="accent2"/>
                    </a:solidFill>
                  </a:rPr>
                  <a:t>E</a:t>
                </a:r>
                <a:r>
                  <a:rPr lang="en-US" dirty="0">
                    <a:solidFill>
                      <a:schemeClr val="tx2"/>
                    </a:solidFill>
                  </a:rPr>
                  <a:t>F</a:t>
                </a:r>
                <a:r>
                  <a:rPr lang="en-US" dirty="0"/>
                  <a:t>			</a:t>
                </a:r>
                <a:r>
                  <a:rPr lang="el-GR" dirty="0"/>
                  <a:t> Δ</a:t>
                </a:r>
                <a:r>
                  <a:rPr lang="en-US" dirty="0"/>
                  <a:t>A</a:t>
                </a:r>
                <a:r>
                  <a:rPr lang="en-US" dirty="0">
                    <a:solidFill>
                      <a:srgbClr val="C00000"/>
                    </a:solidFill>
                  </a:rPr>
                  <a:t>B</a:t>
                </a:r>
                <a:r>
                  <a:rPr lang="en-US" dirty="0">
                    <a:solidFill>
                      <a:schemeClr val="tx2"/>
                    </a:solidFill>
                  </a:rPr>
                  <a:t>C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 </a:t>
                </a:r>
                <a:r>
                  <a:rPr lang="el-GR" dirty="0"/>
                  <a:t>Δ</a:t>
                </a:r>
                <a:r>
                  <a:rPr lang="en-US" dirty="0">
                    <a:solidFill>
                      <a:srgbClr val="C00000"/>
                    </a:solidFill>
                  </a:rPr>
                  <a:t>E</a:t>
                </a:r>
                <a:r>
                  <a:rPr lang="en-US" dirty="0"/>
                  <a:t>D</a:t>
                </a:r>
                <a:r>
                  <a:rPr lang="en-US" dirty="0">
                    <a:solidFill>
                      <a:schemeClr val="tx2"/>
                    </a:solidFill>
                  </a:rPr>
                  <a:t>F</a:t>
                </a:r>
              </a:p>
              <a:p>
                <a:endParaRPr lang="en-US" dirty="0"/>
              </a:p>
              <a:p>
                <a:r>
                  <a:rPr lang="en-US" dirty="0">
                    <a:sym typeface="Symbol"/>
                  </a:rPr>
                  <a:t>A  D	 	</a:t>
                </a:r>
                <a:r>
                  <a:rPr lang="en-US" dirty="0">
                    <a:solidFill>
                      <a:schemeClr val="accent2"/>
                    </a:solidFill>
                    <a:sym typeface="Symbol"/>
                  </a:rPr>
                  <a:t>B</a:t>
                </a:r>
                <a:r>
                  <a:rPr lang="en-US" dirty="0">
                    <a:sym typeface="Symbol"/>
                  </a:rPr>
                  <a:t>  </a:t>
                </a:r>
                <a:r>
                  <a:rPr lang="en-US" dirty="0">
                    <a:solidFill>
                      <a:schemeClr val="accent2"/>
                    </a:solidFill>
                    <a:sym typeface="Symbol"/>
                  </a:rPr>
                  <a:t>E</a:t>
                </a:r>
                <a:r>
                  <a:rPr lang="en-US" dirty="0">
                    <a:sym typeface="Symbol"/>
                  </a:rPr>
                  <a:t>		 </a:t>
                </a:r>
                <a:r>
                  <a:rPr lang="en-US" dirty="0">
                    <a:solidFill>
                      <a:schemeClr val="tx2"/>
                    </a:solidFill>
                    <a:sym typeface="Symbol"/>
                  </a:rPr>
                  <a:t>C</a:t>
                </a:r>
                <a:r>
                  <a:rPr lang="en-US" dirty="0">
                    <a:sym typeface="Symbol"/>
                  </a:rPr>
                  <a:t>  </a:t>
                </a:r>
                <a:r>
                  <a:rPr lang="en-US" dirty="0">
                    <a:solidFill>
                      <a:schemeClr val="tx2"/>
                    </a:solidFill>
                    <a:sym typeface="Symbol"/>
                  </a:rPr>
                  <a:t>F</a:t>
                </a:r>
              </a:p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𝐵</m:t>
                        </m:r>
                      </m:e>
                    </m:bar>
                    <m:r>
                      <a:rPr lang="en-US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𝐷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𝐸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		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𝐵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𝐶</m:t>
                        </m:r>
                      </m:e>
                    </m:bar>
                    <m:r>
                      <a:rPr lang="en-US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𝐸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𝐹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		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𝐶</m:t>
                        </m:r>
                      </m:e>
                    </m:bar>
                    <m:r>
                      <a:rPr lang="en-US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𝐷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𝐹</m:t>
                        </m:r>
                      </m:e>
                    </m:bar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743200"/>
                <a:ext cx="8229600" cy="1851422"/>
              </a:xfrm>
              <a:blipFill>
                <a:blip r:embed="rId3"/>
                <a:stretch>
                  <a:fillRect l="-1111" t="-5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0" name="Group 59"/>
          <p:cNvGrpSpPr/>
          <p:nvPr/>
        </p:nvGrpSpPr>
        <p:grpSpPr>
          <a:xfrm>
            <a:off x="273268" y="1302626"/>
            <a:ext cx="3079532" cy="1384541"/>
            <a:chOff x="273268" y="1736834"/>
            <a:chExt cx="3079532" cy="1846055"/>
          </a:xfrm>
        </p:grpSpPr>
        <p:grpSp>
          <p:nvGrpSpPr>
            <p:cNvPr id="59" name="Group 58"/>
            <p:cNvGrpSpPr/>
            <p:nvPr/>
          </p:nvGrpSpPr>
          <p:grpSpPr>
            <a:xfrm>
              <a:off x="273268" y="1736834"/>
              <a:ext cx="2958664" cy="1846055"/>
              <a:chOff x="273268" y="1736834"/>
              <a:chExt cx="2958664" cy="1846055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273268" y="1736834"/>
                <a:ext cx="2958664" cy="1846055"/>
                <a:chOff x="273268" y="1736834"/>
                <a:chExt cx="2958664" cy="1846055"/>
              </a:xfrm>
            </p:grpSpPr>
            <p:grpSp>
              <p:nvGrpSpPr>
                <p:cNvPr id="17" name="Group 16"/>
                <p:cNvGrpSpPr/>
                <p:nvPr/>
              </p:nvGrpSpPr>
              <p:grpSpPr>
                <a:xfrm>
                  <a:off x="381000" y="1900535"/>
                  <a:ext cx="2850932" cy="1682354"/>
                  <a:chOff x="381000" y="1900535"/>
                  <a:chExt cx="2850932" cy="1682354"/>
                </a:xfrm>
              </p:grpSpPr>
              <p:sp>
                <p:nvSpPr>
                  <p:cNvPr id="13" name="Right Triangle 12"/>
                  <p:cNvSpPr/>
                  <p:nvPr/>
                </p:nvSpPr>
                <p:spPr>
                  <a:xfrm>
                    <a:off x="685800" y="2133600"/>
                    <a:ext cx="2286000" cy="1066800"/>
                  </a:xfrm>
                  <a:prstGeom prst="rtTriangl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381000" y="1900535"/>
                    <a:ext cx="304800" cy="615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/>
                      <a:t>A</a:t>
                    </a:r>
                    <a:endParaRPr lang="en-US" dirty="0"/>
                  </a:p>
                </p:txBody>
              </p: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381000" y="2967335"/>
                    <a:ext cx="304800" cy="615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chemeClr val="tx2"/>
                        </a:solidFill>
                      </a:rPr>
                      <a:t>C</a:t>
                    </a:r>
                    <a:endParaRPr lang="en-US" dirty="0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2927132" y="2967335"/>
                    <a:ext cx="304800" cy="615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chemeClr val="accent2"/>
                        </a:solidFill>
                      </a:rPr>
                      <a:t>B</a:t>
                    </a:r>
                    <a:endParaRPr lang="en-US" dirty="0">
                      <a:solidFill>
                        <a:schemeClr val="accent2"/>
                      </a:solidFill>
                    </a:endParaRPr>
                  </a:p>
                </p:txBody>
              </p:sp>
            </p:grpSp>
            <p:grpSp>
              <p:nvGrpSpPr>
                <p:cNvPr id="27" name="Group 26"/>
                <p:cNvGrpSpPr/>
                <p:nvPr/>
              </p:nvGrpSpPr>
              <p:grpSpPr>
                <a:xfrm>
                  <a:off x="685800" y="2895600"/>
                  <a:ext cx="229394" cy="305594"/>
                  <a:chOff x="685800" y="2895600"/>
                  <a:chExt cx="229394" cy="305594"/>
                </a:xfrm>
              </p:grpSpPr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685800" y="2895600"/>
                    <a:ext cx="228600" cy="1588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 rot="5400000">
                    <a:off x="762000" y="3048000"/>
                    <a:ext cx="304800" cy="1588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3" name="Arc 32"/>
                <p:cNvSpPr/>
                <p:nvPr/>
              </p:nvSpPr>
              <p:spPr>
                <a:xfrm>
                  <a:off x="273268" y="1736834"/>
                  <a:ext cx="869732" cy="869732"/>
                </a:xfrm>
                <a:prstGeom prst="arc">
                  <a:avLst>
                    <a:gd name="adj1" fmla="val 1116399"/>
                    <a:gd name="adj2" fmla="val 5330863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Arc 35"/>
                <p:cNvSpPr/>
                <p:nvPr/>
              </p:nvSpPr>
              <p:spPr>
                <a:xfrm>
                  <a:off x="304800" y="1752600"/>
                  <a:ext cx="762000" cy="762000"/>
                </a:xfrm>
                <a:prstGeom prst="arc">
                  <a:avLst>
                    <a:gd name="adj1" fmla="val 1696496"/>
                    <a:gd name="adj2" fmla="val 5378776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/>
              <p:cNvGrpSpPr/>
              <p:nvPr/>
            </p:nvGrpSpPr>
            <p:grpSpPr>
              <a:xfrm>
                <a:off x="1600200" y="2438400"/>
                <a:ext cx="304800" cy="349468"/>
                <a:chOff x="1600200" y="2438400"/>
                <a:chExt cx="304800" cy="349468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1562100" y="2476500"/>
                  <a:ext cx="228600" cy="1524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>
                  <a:off x="1654066" y="2536934"/>
                  <a:ext cx="228600" cy="1524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5400000">
                  <a:off x="1714500" y="2597368"/>
                  <a:ext cx="228600" cy="1524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>
              <a:xfrm>
                <a:off x="533400" y="2743200"/>
                <a:ext cx="3048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4" name="Group 53"/>
              <p:cNvGrpSpPr/>
              <p:nvPr/>
            </p:nvGrpSpPr>
            <p:grpSpPr>
              <a:xfrm>
                <a:off x="1523206" y="3048000"/>
                <a:ext cx="78582" cy="305594"/>
                <a:chOff x="1523206" y="3048000"/>
                <a:chExt cx="78582" cy="305594"/>
              </a:xfrm>
            </p:grpSpPr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1371600" y="3200400"/>
                  <a:ext cx="304800" cy="15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>
                  <a:off x="1448594" y="3199606"/>
                  <a:ext cx="304800" cy="15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Arc 30"/>
            <p:cNvSpPr/>
            <p:nvPr/>
          </p:nvSpPr>
          <p:spPr>
            <a:xfrm>
              <a:off x="2590800" y="2819400"/>
              <a:ext cx="762000" cy="762000"/>
            </a:xfrm>
            <a:prstGeom prst="arc">
              <a:avLst>
                <a:gd name="adj1" fmla="val 10966990"/>
                <a:gd name="adj2" fmla="val 1247004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984532" y="1304598"/>
            <a:ext cx="3092668" cy="1385917"/>
            <a:chOff x="4984532" y="1739464"/>
            <a:chExt cx="3092668" cy="1847889"/>
          </a:xfrm>
        </p:grpSpPr>
        <p:grpSp>
          <p:nvGrpSpPr>
            <p:cNvPr id="37" name="Group 36"/>
            <p:cNvGrpSpPr/>
            <p:nvPr/>
          </p:nvGrpSpPr>
          <p:grpSpPr>
            <a:xfrm>
              <a:off x="4984532" y="1739464"/>
              <a:ext cx="3092668" cy="1847889"/>
              <a:chOff x="4984532" y="1739464"/>
              <a:chExt cx="3092668" cy="1847889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5073868" y="1905000"/>
                <a:ext cx="2850932" cy="1682353"/>
                <a:chOff x="381000" y="1900535"/>
                <a:chExt cx="2850932" cy="1682353"/>
              </a:xfrm>
            </p:grpSpPr>
            <p:sp>
              <p:nvSpPr>
                <p:cNvPr id="19" name="Right Triangle 18"/>
                <p:cNvSpPr/>
                <p:nvPr/>
              </p:nvSpPr>
              <p:spPr>
                <a:xfrm>
                  <a:off x="685800" y="2133600"/>
                  <a:ext cx="2286000" cy="1066800"/>
                </a:xfrm>
                <a:prstGeom prst="rtTriangl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381000" y="1900535"/>
                  <a:ext cx="304800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D</a:t>
                  </a:r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381000" y="2967335"/>
                  <a:ext cx="304800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tx2"/>
                      </a:solidFill>
                    </a:rPr>
                    <a:t>F</a:t>
                  </a:r>
                  <a:endParaRPr lang="en-US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2927132" y="2967335"/>
                  <a:ext cx="304800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accent2"/>
                      </a:solidFill>
                    </a:rPr>
                    <a:t>E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>
                <a:off x="5377874" y="2895600"/>
                <a:ext cx="229394" cy="305594"/>
                <a:chOff x="685800" y="2895600"/>
                <a:chExt cx="229394" cy="305594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685800" y="2895600"/>
                  <a:ext cx="228600" cy="15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>
                  <a:off x="762000" y="3048000"/>
                  <a:ext cx="304800" cy="15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Arc 31"/>
              <p:cNvSpPr/>
              <p:nvPr/>
            </p:nvSpPr>
            <p:spPr>
              <a:xfrm>
                <a:off x="4984532" y="1739464"/>
                <a:ext cx="838200" cy="838200"/>
              </a:xfrm>
              <a:prstGeom prst="arc">
                <a:avLst>
                  <a:gd name="adj1" fmla="val 1229761"/>
                  <a:gd name="adj2" fmla="val 5580215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Arc 33"/>
              <p:cNvSpPr/>
              <p:nvPr/>
            </p:nvSpPr>
            <p:spPr>
              <a:xfrm>
                <a:off x="4984532" y="1765736"/>
                <a:ext cx="762000" cy="762000"/>
              </a:xfrm>
              <a:prstGeom prst="arc">
                <a:avLst>
                  <a:gd name="adj1" fmla="val 1637286"/>
                  <a:gd name="adj2" fmla="val 5189176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Arc 34"/>
              <p:cNvSpPr/>
              <p:nvPr/>
            </p:nvSpPr>
            <p:spPr>
              <a:xfrm>
                <a:off x="7315200" y="2819400"/>
                <a:ext cx="762000" cy="762000"/>
              </a:xfrm>
              <a:prstGeom prst="arc">
                <a:avLst>
                  <a:gd name="adj1" fmla="val 10827287"/>
                  <a:gd name="adj2" fmla="val 12144134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6324600" y="2485698"/>
              <a:ext cx="304800" cy="349468"/>
              <a:chOff x="1600200" y="2438400"/>
              <a:chExt cx="304800" cy="349468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 rot="5400000">
                <a:off x="1562100" y="2476500"/>
                <a:ext cx="228600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1654066" y="2536934"/>
                <a:ext cx="228600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1714500" y="2597368"/>
                <a:ext cx="228600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Connector 49"/>
            <p:cNvCxnSpPr/>
            <p:nvPr/>
          </p:nvCxnSpPr>
          <p:spPr>
            <a:xfrm>
              <a:off x="5226268" y="2743200"/>
              <a:ext cx="3048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54"/>
            <p:cNvGrpSpPr/>
            <p:nvPr/>
          </p:nvGrpSpPr>
          <p:grpSpPr>
            <a:xfrm>
              <a:off x="6248400" y="3048000"/>
              <a:ext cx="78582" cy="305594"/>
              <a:chOff x="1523206" y="3048000"/>
              <a:chExt cx="78582" cy="305594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 rot="5400000">
                <a:off x="1371600" y="3200400"/>
                <a:ext cx="3048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1448594" y="3199606"/>
                <a:ext cx="3048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&quot;No&quot; Symbol 3"/>
          <p:cNvSpPr/>
          <p:nvPr/>
        </p:nvSpPr>
        <p:spPr>
          <a:xfrm>
            <a:off x="5644069" y="2419350"/>
            <a:ext cx="1061531" cy="102436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000250"/>
            <a:ext cx="3467100" cy="1347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5.2 Congruent Polygons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the diagram, ABGH </a:t>
            </a:r>
            <a:r>
              <a:rPr lang="en-US" sz="2800" dirty="0">
                <a:sym typeface="Symbol"/>
              </a:rPr>
              <a:t> CDEF</a:t>
            </a:r>
          </a:p>
          <a:p>
            <a:pPr lvl="1"/>
            <a:r>
              <a:rPr lang="en-US" sz="2400" dirty="0">
                <a:sym typeface="Symbol"/>
              </a:rPr>
              <a:t>Identify all the pairs of congruent corresponding parts</a:t>
            </a:r>
          </a:p>
          <a:p>
            <a:pPr lvl="1"/>
            <a:endParaRPr lang="en-US" sz="2400" dirty="0">
              <a:sym typeface="Symbol"/>
            </a:endParaRPr>
          </a:p>
          <a:p>
            <a:pPr lvl="1"/>
            <a:endParaRPr lang="en-US" sz="2400" dirty="0">
              <a:sym typeface="Symbol"/>
            </a:endParaRPr>
          </a:p>
          <a:p>
            <a:pPr lvl="1"/>
            <a:r>
              <a:rPr lang="en-US" sz="2400" dirty="0">
                <a:sym typeface="Symbol"/>
              </a:rPr>
              <a:t>Find the value of x and find </a:t>
            </a:r>
            <a:r>
              <a:rPr lang="en-US" sz="2400" dirty="0" err="1">
                <a:sym typeface="Symbol"/>
              </a:rPr>
              <a:t>mH</a:t>
            </a:r>
            <a:r>
              <a:rPr lang="en-US" sz="2400" dirty="0">
                <a:sym typeface="Symbo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5.2 Congruent Polygons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that </a:t>
            </a:r>
            <a:r>
              <a:rPr lang="el-GR" dirty="0"/>
              <a:t>Δ</a:t>
            </a:r>
            <a:r>
              <a:rPr lang="en-US" dirty="0"/>
              <a:t>PTS </a:t>
            </a:r>
            <a:r>
              <a:rPr lang="en-US" dirty="0">
                <a:sym typeface="Symbol"/>
              </a:rPr>
              <a:t> </a:t>
            </a:r>
            <a:r>
              <a:rPr lang="el-GR" dirty="0">
                <a:sym typeface="Symbol"/>
              </a:rPr>
              <a:t>Δ</a:t>
            </a:r>
            <a:r>
              <a:rPr lang="en-US" dirty="0">
                <a:sym typeface="Symbol"/>
              </a:rPr>
              <a:t>RTQ</a:t>
            </a:r>
            <a:endParaRPr lang="en-US" dirty="0"/>
          </a:p>
        </p:txBody>
      </p:sp>
      <p:pic>
        <p:nvPicPr>
          <p:cNvPr id="4" name="Picture 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714500"/>
            <a:ext cx="3467102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5.2 Congruent Polygons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5867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Third Angle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of one triangle are congruent to two angles of another triangle, then the third angles are congruent.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914400" y="2686049"/>
            <a:ext cx="2514600" cy="1204615"/>
            <a:chOff x="914400" y="4038600"/>
            <a:chExt cx="2514600" cy="1606153"/>
          </a:xfrm>
        </p:grpSpPr>
        <p:sp>
          <p:nvSpPr>
            <p:cNvPr id="6" name="Isosceles Triangle 5"/>
            <p:cNvSpPr/>
            <p:nvPr/>
          </p:nvSpPr>
          <p:spPr>
            <a:xfrm>
              <a:off x="914400" y="4038600"/>
              <a:ext cx="2514600" cy="1447800"/>
            </a:xfrm>
            <a:prstGeom prst="triangle">
              <a:avLst>
                <a:gd name="adj" fmla="val 2743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90600" y="5029200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75°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38400" y="5029200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20°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24000" y="4186535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?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486400" y="2686049"/>
            <a:ext cx="2514600" cy="1204615"/>
            <a:chOff x="5486400" y="4038600"/>
            <a:chExt cx="2514600" cy="1606153"/>
          </a:xfrm>
        </p:grpSpPr>
        <p:sp>
          <p:nvSpPr>
            <p:cNvPr id="7" name="Isosceles Triangle 6"/>
            <p:cNvSpPr/>
            <p:nvPr/>
          </p:nvSpPr>
          <p:spPr>
            <a:xfrm>
              <a:off x="5486400" y="4038600"/>
              <a:ext cx="2514600" cy="1447800"/>
            </a:xfrm>
            <a:prstGeom prst="triangle">
              <a:avLst>
                <a:gd name="adj" fmla="val 2743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62600" y="5029200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75°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86600" y="5003801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20°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96000" y="4114800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?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57200" y="3867152"/>
            <a:ext cx="5791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Properties of Congruence of Triangles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4400" y="4328817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Congruence of triangles is Reflexive, Symmetric, and Transitive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6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01301"/>
              </p:ext>
            </p:extLst>
          </p:nvPr>
        </p:nvGraphicFramePr>
        <p:xfrm>
          <a:off x="5714997" y="1507331"/>
          <a:ext cx="3124203" cy="1751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3057143" imgH="2038095" progId="PBrush">
                  <p:embed/>
                </p:oleObj>
              </mc:Choice>
              <mc:Fallback>
                <p:oleObj name="Bitmap Image" r:id="rId3" imgW="3057143" imgH="2038095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997" y="1507331"/>
                        <a:ext cx="3124203" cy="1751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5.2 Congruent Polygons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the diagram, what is </a:t>
            </a:r>
            <a:r>
              <a:rPr lang="en-US" sz="2800" dirty="0" err="1"/>
              <a:t>m</a:t>
            </a:r>
            <a:r>
              <a:rPr lang="en-US" sz="2800" dirty="0" err="1">
                <a:sym typeface="Symbol"/>
              </a:rPr>
              <a:t>DCN</a:t>
            </a:r>
            <a:r>
              <a:rPr lang="en-US" sz="2800" dirty="0">
                <a:sym typeface="Symbol"/>
              </a:rPr>
              <a:t>?</a:t>
            </a:r>
          </a:p>
          <a:p>
            <a:endParaRPr lang="en-US" sz="2800" dirty="0">
              <a:sym typeface="Symbol"/>
            </a:endParaRPr>
          </a:p>
          <a:p>
            <a:endParaRPr lang="en-US" sz="2800" dirty="0">
              <a:sym typeface="Symbol"/>
            </a:endParaRPr>
          </a:p>
          <a:p>
            <a:endParaRPr lang="en-US" sz="2800" dirty="0">
              <a:sym typeface="Symbol"/>
            </a:endParaRPr>
          </a:p>
          <a:p>
            <a:r>
              <a:rPr lang="en-US" sz="2800" dirty="0">
                <a:sym typeface="Symbol"/>
              </a:rPr>
              <a:t>By the definition of congruence, what additional information is needed to know that </a:t>
            </a:r>
            <a:r>
              <a:rPr lang="el-GR" sz="2800" dirty="0">
                <a:sym typeface="Symbol"/>
              </a:rPr>
              <a:t>Δ</a:t>
            </a:r>
            <a:r>
              <a:rPr lang="en-US" sz="2800" dirty="0">
                <a:sym typeface="Symbol"/>
              </a:rPr>
              <a:t>NDC  </a:t>
            </a:r>
            <a:r>
              <a:rPr lang="el-GR" sz="2800" dirty="0">
                <a:sym typeface="Symbol"/>
              </a:rPr>
              <a:t>Δ</a:t>
            </a:r>
            <a:r>
              <a:rPr lang="en-US" sz="2800" dirty="0">
                <a:sym typeface="Symbol"/>
              </a:rPr>
              <a:t>NSR?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Big Ideas Geometry</a:t>
            </a:r>
          </a:p>
          <a:p>
            <a:pPr lvl="1"/>
            <a:r>
              <a:rPr lang="en-US" i="1" dirty="0"/>
              <a:t>By Larson and Boswell</a:t>
            </a:r>
          </a:p>
          <a:p>
            <a:pPr lvl="1"/>
            <a:r>
              <a:rPr lang="en-US" i="1" dirty="0"/>
              <a:t>2022 K12 (National Geographic/Cengage)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Slides created by </a:t>
            </a:r>
          </a:p>
          <a:p>
            <a:r>
              <a:rPr lang="en-US" dirty="0"/>
              <a:t>Richard Wright, Andrews Academy </a:t>
            </a:r>
          </a:p>
          <a:p>
            <a:pPr defTabSz="91437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3"/>
              </a:rPr>
              <a:t>rwright@andrews.edu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7722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5.2 Congruent Polygons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235 #2, 3, 4, 6, 8, 10, 12, 13, 14, 15, 17, 18, 20, 21, 24, 26, 28, 30, 31, 32 = 20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FD0A-BC2E-448A-B7D6-16DFFED07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5.3 Proving Triangle Congruence by SAS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B5FD8-F68C-4F57-AE28-D28CA7A516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use the SAS Congruence Theorem.</a:t>
            </a:r>
          </a:p>
        </p:txBody>
      </p:sp>
    </p:spTree>
    <p:extLst>
      <p:ext uri="{BB962C8B-B14F-4D97-AF65-F5344CB8AC3E}">
        <p14:creationId xmlns:p14="http://schemas.microsoft.com/office/powerpoint/2010/main" val="1850144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5.3 Proving Triangle Congruence by SAS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629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SAS (Side-Angle-Side Congruence Postulate)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71519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sides and the included angle of one triangle are congruent to two sides and the included angle of another triangle, then the two triangles are congruent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914400" y="3257550"/>
            <a:ext cx="2514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flipH="1">
            <a:off x="4495800" y="3257550"/>
            <a:ext cx="2514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1790700" y="3752850"/>
            <a:ext cx="22860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753100" y="3695700"/>
            <a:ext cx="22860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1914525" y="4371777"/>
            <a:ext cx="2857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1991519" y="4371181"/>
            <a:ext cx="2857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5494337" y="4371777"/>
            <a:ext cx="2857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5571331" y="4371181"/>
            <a:ext cx="2857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>
            <a:off x="533400" y="4069474"/>
            <a:ext cx="867102" cy="650327"/>
          </a:xfrm>
          <a:prstGeom prst="arc">
            <a:avLst>
              <a:gd name="adj1" fmla="val 19106855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flipH="1">
            <a:off x="6477000" y="4057650"/>
            <a:ext cx="867102" cy="650327"/>
          </a:xfrm>
          <a:prstGeom prst="arc">
            <a:avLst>
              <a:gd name="adj1" fmla="val 19106855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91400" y="3314700"/>
            <a:ext cx="1600200" cy="1569660"/>
          </a:xfrm>
          <a:prstGeom prst="rect">
            <a:avLst/>
          </a:prstGeom>
          <a:effectLst>
            <a:outerShdw blurRad="40000" dist="508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angle must be between the sides!!!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C182E-74E1-4A25-A6E0-C4798466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Proving Triangle Congruence by SAS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26B644-3DB8-4530-B535-213492E297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200150"/>
                <a:ext cx="6019800" cy="1365645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/>
                  <a:t>Given </a:t>
                </a:r>
                <a:r>
                  <a:rPr lang="en-US" sz="2400" i="1" dirty="0"/>
                  <a:t>B </a:t>
                </a:r>
                <a:r>
                  <a:rPr lang="en-US" sz="2400" dirty="0"/>
                  <a:t>is the midpoint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bar>
                  </m:oMath>
                </a14:m>
                <a:r>
                  <a:rPr lang="en-US" sz="2400" dirty="0"/>
                  <a:t>. </a:t>
                </a:r>
                <a:br>
                  <a:rPr lang="en-US" sz="2400" dirty="0"/>
                </a:br>
                <a:r>
                  <a:rPr lang="en-US" sz="2400" dirty="0"/>
                  <a:t>∠</a:t>
                </a:r>
                <a:r>
                  <a:rPr lang="en-US" sz="2400" i="1" dirty="0"/>
                  <a:t>ABC </a:t>
                </a:r>
                <a:r>
                  <a:rPr lang="en-US" sz="2400" dirty="0"/>
                  <a:t>and ∠</a:t>
                </a:r>
                <a:r>
                  <a:rPr lang="en-US" sz="2400" i="1" dirty="0"/>
                  <a:t>DBC </a:t>
                </a:r>
                <a:r>
                  <a:rPr lang="en-US" sz="2400" dirty="0"/>
                  <a:t>are right angles.</a:t>
                </a:r>
              </a:p>
              <a:p>
                <a:r>
                  <a:rPr lang="en-US" sz="2400" b="1" dirty="0"/>
                  <a:t>Prove </a:t>
                </a:r>
                <a:r>
                  <a:rPr lang="en-US" sz="2400" dirty="0"/>
                  <a:t>△</a:t>
                </a:r>
                <a:r>
                  <a:rPr lang="en-US" sz="2400" i="1" dirty="0"/>
                  <a:t>ABC </a:t>
                </a:r>
                <a:r>
                  <a:rPr lang="en-US" sz="2400" dirty="0"/>
                  <a:t>≅ △</a:t>
                </a:r>
                <a:r>
                  <a:rPr lang="en-US" sz="2400" i="1" dirty="0"/>
                  <a:t>DBC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26B644-3DB8-4530-B535-213492E297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0"/>
                <a:ext cx="6019800" cy="1365645"/>
              </a:xfrm>
              <a:blipFill>
                <a:blip r:embed="rId3"/>
                <a:stretch>
                  <a:fillRect l="-1316" t="-446" b="-5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DFEAEACE-14D2-49F8-8EE8-06756CED8E21}"/>
              </a:ext>
            </a:extLst>
          </p:cNvPr>
          <p:cNvGrpSpPr/>
          <p:nvPr/>
        </p:nvGrpSpPr>
        <p:grpSpPr>
          <a:xfrm>
            <a:off x="838200" y="2571750"/>
            <a:ext cx="8001000" cy="2517948"/>
            <a:chOff x="838200" y="2571750"/>
            <a:chExt cx="8001000" cy="2517948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5415B8A-CD59-4899-862E-7C35AA9AA0A5}"/>
                </a:ext>
              </a:extLst>
            </p:cNvPr>
            <p:cNvCxnSpPr/>
            <p:nvPr/>
          </p:nvCxnSpPr>
          <p:spPr>
            <a:xfrm>
              <a:off x="838200" y="2969047"/>
              <a:ext cx="7543800" cy="11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CED017D-9E4C-4659-9BA3-66F6B88D507C}"/>
                </a:ext>
              </a:extLst>
            </p:cNvPr>
            <p:cNvCxnSpPr>
              <a:stCxn id="7" idx="1"/>
            </p:cNvCxnSpPr>
            <p:nvPr/>
          </p:nvCxnSpPr>
          <p:spPr>
            <a:xfrm flipH="1">
              <a:off x="4876006" y="2802583"/>
              <a:ext cx="794" cy="22871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66963C7-6059-4AF0-B8CC-01B6E913A6AC}"/>
                </a:ext>
              </a:extLst>
            </p:cNvPr>
            <p:cNvSpPr txBox="1"/>
            <p:nvPr/>
          </p:nvSpPr>
          <p:spPr>
            <a:xfrm>
              <a:off x="838200" y="2571750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Statements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08E006A-F0B0-4CC1-8CD6-AFDB63740056}"/>
                </a:ext>
              </a:extLst>
            </p:cNvPr>
            <p:cNvSpPr txBox="1"/>
            <p:nvPr/>
          </p:nvSpPr>
          <p:spPr>
            <a:xfrm>
              <a:off x="4876800" y="2571750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Reasons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9BFEEDD5-F28F-4B96-8CC0-913887B6DD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-28611"/>
            <a:ext cx="3161903" cy="27338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65476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C182E-74E1-4A25-A6E0-C4798466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Proving Triangle Congruence by SAS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6B644-3DB8-4530-B535-213492E29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0150"/>
            <a:ext cx="6019800" cy="373737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can you conclude about △</a:t>
            </a:r>
            <a:r>
              <a:rPr lang="en-US" i="1" dirty="0"/>
              <a:t>PTS </a:t>
            </a:r>
            <a:r>
              <a:rPr lang="en-US" dirty="0"/>
              <a:t>and △</a:t>
            </a:r>
            <a:r>
              <a:rPr lang="en-US" i="1" dirty="0"/>
              <a:t>RTQ</a:t>
            </a:r>
            <a:r>
              <a:rPr lang="en-US" dirty="0"/>
              <a:t>? Explain.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241 #2, 4, 6, 7, 8, 10, 12, 17, 18, 19, 23, 24, 27, 29, 31 = 15 total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EAA89A-2032-4069-8F6E-06A178A24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6841" y="-12643"/>
            <a:ext cx="2034862" cy="30869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09271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3EF1A-4898-4811-9122-7E9EF57BE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5.4 Equilateral and Isosceles Triangles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58659-0799-4F90-BD88-6C3F1E73C8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prove and use theorems about isosceles triangles.</a:t>
            </a:r>
          </a:p>
          <a:p>
            <a:r>
              <a:rPr lang="en-US" dirty="0"/>
              <a:t>• I can prove and use theorems about equilateral triangles.</a:t>
            </a:r>
          </a:p>
        </p:txBody>
      </p:sp>
    </p:spTree>
    <p:extLst>
      <p:ext uri="{BB962C8B-B14F-4D97-AF65-F5344CB8AC3E}">
        <p14:creationId xmlns:p14="http://schemas.microsoft.com/office/powerpoint/2010/main" val="2468565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5.4 Equilateral and Isosceles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457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Parts of an Isosceles Triangle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743200" y="2057400"/>
            <a:ext cx="3657600" cy="2686050"/>
            <a:chOff x="2514600" y="2743200"/>
            <a:chExt cx="4038600" cy="3581400"/>
          </a:xfrm>
        </p:grpSpPr>
        <p:sp>
          <p:nvSpPr>
            <p:cNvPr id="4" name="Isosceles Triangle 3"/>
            <p:cNvSpPr/>
            <p:nvPr/>
          </p:nvSpPr>
          <p:spPr>
            <a:xfrm>
              <a:off x="2971800" y="2743200"/>
              <a:ext cx="3124200" cy="312420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5105400" y="4191000"/>
              <a:ext cx="3810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 flipV="1">
              <a:off x="3581400" y="4191000"/>
              <a:ext cx="3810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rc 7"/>
            <p:cNvSpPr/>
            <p:nvPr/>
          </p:nvSpPr>
          <p:spPr>
            <a:xfrm>
              <a:off x="2514600" y="5410200"/>
              <a:ext cx="914400" cy="914400"/>
            </a:xfrm>
            <a:prstGeom prst="arc">
              <a:avLst>
                <a:gd name="adj1" fmla="val 17968562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c 8"/>
            <p:cNvSpPr/>
            <p:nvPr/>
          </p:nvSpPr>
          <p:spPr>
            <a:xfrm flipH="1">
              <a:off x="5638800" y="5410200"/>
              <a:ext cx="914400" cy="914400"/>
            </a:xfrm>
            <a:prstGeom prst="arc">
              <a:avLst>
                <a:gd name="adj1" fmla="val 17968562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733800" y="17145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Vertex Angle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2743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00400" y="2743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3800" y="3886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Base Angles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4800" y="440055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Base</a:t>
            </a:r>
          </a:p>
        </p:txBody>
      </p:sp>
    </p:spTree>
    <p:extLst>
      <p:ext uri="{BB962C8B-B14F-4D97-AF65-F5344CB8AC3E}">
        <p14:creationId xmlns:p14="http://schemas.microsoft.com/office/powerpoint/2010/main" val="144280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5.4 Equilateral and Isosceles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33528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Base Angles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sides of a triangle are congruent, then the angles opposite them are congruent.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484820"/>
            <a:ext cx="5105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Converse of Base Angles Theorem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946485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of a triangle are congruent, then the two sides opposite them are congruent.</a:t>
            </a:r>
          </a:p>
        </p:txBody>
      </p:sp>
      <p:grpSp>
        <p:nvGrpSpPr>
          <p:cNvPr id="8" name="Group 7"/>
          <p:cNvGrpSpPr/>
          <p:nvPr/>
        </p:nvGrpSpPr>
        <p:grpSpPr>
          <a:xfrm rot="5400000">
            <a:off x="5354062" y="2970787"/>
            <a:ext cx="1771651" cy="2573776"/>
            <a:chOff x="2514599" y="2743200"/>
            <a:chExt cx="4038601" cy="3581400"/>
          </a:xfrm>
        </p:grpSpPr>
        <p:sp>
          <p:nvSpPr>
            <p:cNvPr id="9" name="Isosceles Triangle 8"/>
            <p:cNvSpPr/>
            <p:nvPr/>
          </p:nvSpPr>
          <p:spPr>
            <a:xfrm>
              <a:off x="2971800" y="2743200"/>
              <a:ext cx="3124199" cy="312420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5105400" y="4191000"/>
              <a:ext cx="3810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3581400" y="4191000"/>
              <a:ext cx="3810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Arc 11"/>
            <p:cNvSpPr/>
            <p:nvPr/>
          </p:nvSpPr>
          <p:spPr>
            <a:xfrm>
              <a:off x="2514599" y="5410199"/>
              <a:ext cx="914400" cy="914400"/>
            </a:xfrm>
            <a:prstGeom prst="arc">
              <a:avLst>
                <a:gd name="adj1" fmla="val 17093829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 flipH="1">
              <a:off x="5638800" y="5410200"/>
              <a:ext cx="914400" cy="914400"/>
            </a:xfrm>
            <a:prstGeom prst="arc">
              <a:avLst>
                <a:gd name="adj1" fmla="val 17101203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7259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5.4 Equilateral and Isosceles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/>
                  <a:t>Complete the statement</a:t>
                </a:r>
              </a:p>
              <a:p>
                <a:pPr lvl="1"/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/>
                          </a:rPr>
                          <m:t>𝐻𝐺</m:t>
                        </m:r>
                      </m:e>
                    </m:bar>
                    <m:r>
                      <a:rPr lang="en-US" sz="2000" b="0" i="1" smtClean="0">
                        <a:latin typeface="Cambria Math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/>
                          </a:rPr>
                          <m:t>𝐻𝐾</m:t>
                        </m:r>
                      </m:e>
                    </m:bar>
                  </m:oMath>
                </a14:m>
                <a:r>
                  <a:rPr lang="en-US" sz="2000" dirty="0">
                    <a:sym typeface="Symbol"/>
                  </a:rPr>
                  <a:t>, then </a:t>
                </a:r>
                <a:r>
                  <a:rPr lang="en-US" sz="2000" u="sng" dirty="0">
                    <a:sym typeface="Symbol"/>
                  </a:rPr>
                  <a:t>   ?   </a:t>
                </a:r>
                <a:r>
                  <a:rPr lang="en-US" sz="2000" dirty="0">
                    <a:sym typeface="Symbol"/>
                  </a:rPr>
                  <a:t>  </a:t>
                </a:r>
                <a:r>
                  <a:rPr lang="en-US" sz="2000" u="sng" dirty="0">
                    <a:sym typeface="Symbol"/>
                  </a:rPr>
                  <a:t>   ?   .</a:t>
                </a:r>
                <a:endParaRPr lang="en-US" sz="2000" dirty="0">
                  <a:sym typeface="Symbol"/>
                </a:endParaRPr>
              </a:p>
              <a:p>
                <a:pPr lvl="1"/>
                <a:endParaRPr lang="en-US" sz="2000" dirty="0">
                  <a:sym typeface="Symbol"/>
                </a:endParaRPr>
              </a:p>
              <a:p>
                <a:pPr lvl="1"/>
                <a:endParaRPr lang="en-US" sz="2000" dirty="0">
                  <a:sym typeface="Symbol"/>
                </a:endParaRPr>
              </a:p>
              <a:p>
                <a:pPr lvl="1"/>
                <a:r>
                  <a:rPr lang="en-US" sz="2000" dirty="0">
                    <a:sym typeface="Symbol"/>
                  </a:rPr>
                  <a:t>If KHJ  KJH, then </a:t>
                </a:r>
                <a:r>
                  <a:rPr lang="en-US" sz="2000" u="sng" dirty="0">
                    <a:sym typeface="Symbol"/>
                  </a:rPr>
                  <a:t>   ?   </a:t>
                </a:r>
                <a:r>
                  <a:rPr lang="en-US" sz="2000" dirty="0">
                    <a:sym typeface="Symbol"/>
                  </a:rPr>
                  <a:t>  </a:t>
                </a:r>
                <a:r>
                  <a:rPr lang="en-US" sz="2000" u="sng" dirty="0">
                    <a:sym typeface="Symbol"/>
                  </a:rPr>
                  <a:t>   ?   .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190876"/>
            <a:ext cx="3429000" cy="1645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3656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5.4 Equilateral and Isosceles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5791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Corollary to the Base Angles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a triangle is equilateral, then it is equiangular.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179335"/>
            <a:ext cx="74676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Corollary to the Converse of Base Angles Theorem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641186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a triangle is equiangular, then it is equilateral.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3228975" y="3086100"/>
            <a:ext cx="2438400" cy="187215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3648075" y="4022178"/>
            <a:ext cx="3810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892893" y="3933825"/>
            <a:ext cx="3810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220270" y="4943376"/>
            <a:ext cx="399454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2819400" y="4572000"/>
            <a:ext cx="838200" cy="742950"/>
          </a:xfrm>
          <a:prstGeom prst="arc">
            <a:avLst>
              <a:gd name="adj1" fmla="val 18016046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flipH="1">
            <a:off x="5267325" y="4586781"/>
            <a:ext cx="800100" cy="742950"/>
          </a:xfrm>
          <a:prstGeom prst="arc">
            <a:avLst>
              <a:gd name="adj1" fmla="val 18016046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>
            <a:off x="3930868" y="2731376"/>
            <a:ext cx="990600" cy="742950"/>
          </a:xfrm>
          <a:prstGeom prst="arc">
            <a:avLst>
              <a:gd name="adj1" fmla="val 3421502"/>
              <a:gd name="adj2" fmla="val 713596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9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2957-5778-400F-BF1D-B1B100730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5.1 Angles of Triangles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28EA7-3466-41FB-94F3-FFAEA1BF00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classify triangles by sides and by angles.</a:t>
            </a:r>
            <a:br>
              <a:rPr lang="en-US" dirty="0"/>
            </a:br>
            <a:r>
              <a:rPr lang="en-US" dirty="0"/>
              <a:t>• I can prove theorems about angles of triangles.</a:t>
            </a:r>
            <a:br>
              <a:rPr lang="en-US" dirty="0"/>
            </a:br>
            <a:r>
              <a:rPr lang="en-US" dirty="0"/>
              <a:t>• I can find interior and exterior angle measures of triangles.</a:t>
            </a:r>
          </a:p>
        </p:txBody>
      </p:sp>
    </p:spTree>
    <p:extLst>
      <p:ext uri="{BB962C8B-B14F-4D97-AF65-F5344CB8AC3E}">
        <p14:creationId xmlns:p14="http://schemas.microsoft.com/office/powerpoint/2010/main" val="3347214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5.4 Equilateral and Isosceles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ST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Find </a:t>
            </a:r>
            <a:r>
              <a:rPr lang="en-US" dirty="0" err="1"/>
              <a:t>m</a:t>
            </a:r>
            <a:r>
              <a:rPr lang="en-US" dirty="0" err="1">
                <a:sym typeface="Symbol"/>
              </a:rPr>
              <a:t>T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1636" y="1314450"/>
            <a:ext cx="2900364" cy="2114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035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5.4 Equilateral and Isosceles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0149"/>
            <a:ext cx="8686800" cy="373737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Find the values of x and y</a:t>
            </a:r>
          </a:p>
          <a:p>
            <a:endParaRPr lang="en-US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248 #2, 4, 6, 8, 12, 14, 16, 18, 20, 21, 22, 24, 27, 28, 30, 36, 38, 39, 40, 43 = 20 total</a:t>
            </a:r>
            <a:endParaRPr lang="en-US" sz="28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75" y="1200150"/>
            <a:ext cx="2905125" cy="18680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188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8EC7C-C1AB-4217-B252-C7AD42E3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5.5 Proving Triangle Congruence</a:t>
            </a:r>
            <a:br>
              <a:rPr lang="en-US" b="0" dirty="0"/>
            </a:br>
            <a:r>
              <a:rPr lang="en-US" b="0" dirty="0"/>
              <a:t>by SSS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13C5B-0DE7-486C-832C-4D0E31A27F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use the SSS Congruence Theorem.</a:t>
            </a:r>
          </a:p>
          <a:p>
            <a:r>
              <a:rPr lang="en-US" dirty="0"/>
              <a:t>• I can use the Hypotenuse-Leg Congruence Theorem.</a:t>
            </a:r>
          </a:p>
        </p:txBody>
      </p:sp>
    </p:spTree>
    <p:extLst>
      <p:ext uri="{BB962C8B-B14F-4D97-AF65-F5344CB8AC3E}">
        <p14:creationId xmlns:p14="http://schemas.microsoft.com/office/powerpoint/2010/main" val="3692398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4699" y="2647950"/>
            <a:ext cx="1981201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5.5 Proving Triangle Congruence</a:t>
            </a:r>
            <a:br>
              <a:rPr lang="en-US" dirty="0"/>
            </a:br>
            <a:r>
              <a:rPr lang="en-US" dirty="0"/>
              <a:t>by 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86050"/>
            <a:ext cx="8229600" cy="1908572"/>
          </a:xfrm>
        </p:spPr>
        <p:txBody>
          <a:bodyPr>
            <a:normAutofit/>
          </a:bodyPr>
          <a:lstStyle/>
          <a:p>
            <a:r>
              <a:rPr lang="en-US" sz="2800" dirty="0"/>
              <a:t>True or False</a:t>
            </a:r>
          </a:p>
          <a:p>
            <a:pPr lvl="1"/>
            <a:r>
              <a:rPr lang="en-US" sz="2400" dirty="0"/>
              <a:t>ΔDFG </a:t>
            </a:r>
            <a:r>
              <a:rPr lang="en-US" sz="2400" dirty="0">
                <a:sym typeface="Symbol"/>
              </a:rPr>
              <a:t> </a:t>
            </a:r>
            <a:r>
              <a:rPr lang="el-GR" sz="2400" dirty="0">
                <a:sym typeface="Symbol"/>
              </a:rPr>
              <a:t>Δ</a:t>
            </a:r>
            <a:r>
              <a:rPr lang="en-US" sz="2400" dirty="0">
                <a:sym typeface="Symbol"/>
              </a:rPr>
              <a:t>HJK</a:t>
            </a:r>
          </a:p>
          <a:p>
            <a:pPr lvl="1"/>
            <a:endParaRPr lang="en-US" sz="2400" dirty="0">
              <a:sym typeface="Symbol"/>
            </a:endParaRPr>
          </a:p>
          <a:p>
            <a:pPr lvl="1"/>
            <a:r>
              <a:rPr lang="en-US" sz="2400" dirty="0"/>
              <a:t>ΔACB </a:t>
            </a:r>
            <a:r>
              <a:rPr lang="en-US" sz="2400" dirty="0">
                <a:sym typeface="Symbol"/>
              </a:rPr>
              <a:t> </a:t>
            </a:r>
            <a:r>
              <a:rPr lang="el-GR" sz="2400" dirty="0">
                <a:sym typeface="Symbol"/>
              </a:rPr>
              <a:t>Δ</a:t>
            </a:r>
            <a:r>
              <a:rPr lang="en-US" sz="2400" dirty="0">
                <a:sym typeface="Symbol"/>
              </a:rPr>
              <a:t>CAD</a:t>
            </a:r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4008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SSS (Side-Side-Side Congruence Postulate)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three sides of one triangle are congruent to three sides of another triangle, then the two triangles are congruent</a:t>
            </a:r>
          </a:p>
        </p:txBody>
      </p:sp>
      <p:pic>
        <p:nvPicPr>
          <p:cNvPr id="6" name="Picture 1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2743200"/>
            <a:ext cx="2590800" cy="132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5.5 Proving Triangle Congruence</a:t>
            </a:r>
            <a:br>
              <a:rPr lang="en-US" dirty="0"/>
            </a:br>
            <a:r>
              <a:rPr lang="en-US" dirty="0"/>
              <a:t>by SSS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/>
                  <a:t>Given: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800" b="0" i="1" smtClean="0">
                            <a:latin typeface="Cambria Math"/>
                          </a:rPr>
                          <m:t>𝐴𝐵</m:t>
                        </m:r>
                      </m:e>
                    </m:bar>
                    <m:r>
                      <a:rPr lang="en-US" sz="2800" b="0" i="1" smtClean="0">
                        <a:latin typeface="Cambria Math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800" b="0" i="1" smtClean="0">
                            <a:latin typeface="Cambria Math"/>
                          </a:rPr>
                          <m:t>𝐷𝐶</m:t>
                        </m:r>
                      </m:e>
                    </m:bar>
                  </m:oMath>
                </a14:m>
                <a:r>
                  <a:rPr lang="en-US" sz="2800" dirty="0">
                    <a:sym typeface="Symbol"/>
                  </a:rPr>
                  <a:t>;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𝐴𝐷</m:t>
                        </m:r>
                      </m:e>
                    </m:bar>
                    <m:r>
                      <a:rPr lang="en-US" sz="2800" b="0" i="1" dirty="0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𝐵𝐶</m:t>
                        </m:r>
                      </m:e>
                    </m:bar>
                  </m:oMath>
                </a14:m>
                <a:endParaRPr lang="en-US" sz="2800" dirty="0">
                  <a:sym typeface="Symbol"/>
                </a:endParaRPr>
              </a:p>
              <a:p>
                <a:r>
                  <a:rPr lang="en-US" sz="2800" dirty="0">
                    <a:sym typeface="Symbol"/>
                  </a:rPr>
                  <a:t>Prove: </a:t>
                </a:r>
                <a:r>
                  <a:rPr lang="el-GR" sz="2800" dirty="0">
                    <a:latin typeface="Calibri"/>
                    <a:sym typeface="Symbol"/>
                  </a:rPr>
                  <a:t>Δ</a:t>
                </a:r>
                <a:r>
                  <a:rPr lang="en-US" sz="2800" dirty="0">
                    <a:latin typeface="Calibri"/>
                    <a:sym typeface="Symbol"/>
                  </a:rPr>
                  <a:t>ABD </a:t>
                </a:r>
                <a:r>
                  <a:rPr lang="en-US" sz="2800" dirty="0">
                    <a:sym typeface="Symbol"/>
                  </a:rPr>
                  <a:t></a:t>
                </a:r>
                <a:r>
                  <a:rPr lang="el-GR" sz="2800" dirty="0">
                    <a:sym typeface="Symbol"/>
                  </a:rPr>
                  <a:t> Δ</a:t>
                </a:r>
                <a:r>
                  <a:rPr lang="en-US" sz="2800" dirty="0">
                    <a:sym typeface="Symbol"/>
                  </a:rPr>
                  <a:t>CDB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838200" y="296904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802583"/>
            <a:ext cx="794" cy="22871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562600" y="1143000"/>
            <a:ext cx="3612932" cy="1628314"/>
            <a:chOff x="5562600" y="1524000"/>
            <a:chExt cx="3612932" cy="2171085"/>
          </a:xfrm>
        </p:grpSpPr>
        <p:sp>
          <p:nvSpPr>
            <p:cNvPr id="26" name="Rectangle 25"/>
            <p:cNvSpPr/>
            <p:nvPr/>
          </p:nvSpPr>
          <p:spPr>
            <a:xfrm>
              <a:off x="5867400" y="1828800"/>
              <a:ext cx="2895600" cy="1447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5867400" y="1828800"/>
              <a:ext cx="2895600" cy="1447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7009606" y="1828800"/>
              <a:ext cx="30559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7086600" y="1828800"/>
              <a:ext cx="30559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7010400" y="3275806"/>
              <a:ext cx="30559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7087394" y="3275806"/>
              <a:ext cx="30559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5638800" y="25908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8534400" y="25908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8718332" y="3079532"/>
              <a:ext cx="457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686800" y="1524000"/>
              <a:ext cx="381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62600" y="3048000"/>
              <a:ext cx="6096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62600" y="1600200"/>
              <a:ext cx="6096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5.5 Proving Triangle Congruence</a:t>
            </a:r>
            <a:br>
              <a:rPr lang="en-US" dirty="0"/>
            </a:br>
            <a:r>
              <a:rPr lang="en-US" dirty="0"/>
              <a:t>by 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0450"/>
          </a:xfrm>
        </p:spPr>
        <p:txBody>
          <a:bodyPr>
            <a:normAutofit/>
          </a:bodyPr>
          <a:lstStyle/>
          <a:p>
            <a:r>
              <a:rPr lang="en-US" dirty="0"/>
              <a:t>Stable structures are made out of triangles</a:t>
            </a:r>
          </a:p>
          <a:p>
            <a:r>
              <a:rPr lang="en-US" dirty="0"/>
              <a:t>Determine whether the figure is stable.</a:t>
            </a:r>
          </a:p>
        </p:txBody>
      </p:sp>
      <p:pic>
        <p:nvPicPr>
          <p:cNvPr id="4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295525"/>
            <a:ext cx="13906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2" y="2352675"/>
            <a:ext cx="19335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2409825"/>
            <a:ext cx="1809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5.5 Proving Triangle Congruence</a:t>
            </a:r>
            <a:br>
              <a:rPr lang="en-US" dirty="0"/>
            </a:br>
            <a:r>
              <a:rPr lang="en-US" dirty="0"/>
              <a:t>by 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16573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Right triangles are special</a:t>
            </a:r>
          </a:p>
          <a:p>
            <a:pPr lvl="1"/>
            <a:r>
              <a:rPr lang="en-US" dirty="0"/>
              <a:t>If we know two sides are congruent we can use the Pythagorean Theorem (</a:t>
            </a:r>
            <a:r>
              <a:rPr lang="en-US" dirty="0" err="1"/>
              <a:t>ch</a:t>
            </a:r>
            <a:r>
              <a:rPr lang="en-US" dirty="0"/>
              <a:t> 7) to show that the third sides are congruent</a:t>
            </a:r>
          </a:p>
          <a:p>
            <a:pPr lvl="1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133600" y="2800350"/>
            <a:ext cx="4419600" cy="1372196"/>
            <a:chOff x="2133600" y="3733800"/>
            <a:chExt cx="4419600" cy="1829594"/>
          </a:xfrm>
        </p:grpSpPr>
        <p:sp>
          <p:nvSpPr>
            <p:cNvPr id="4" name="Right Triangle 3"/>
            <p:cNvSpPr/>
            <p:nvPr/>
          </p:nvSpPr>
          <p:spPr>
            <a:xfrm>
              <a:off x="2133600" y="3733800"/>
              <a:ext cx="4419600" cy="1828800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33600" y="52578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2286000" y="54102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3733800" y="302895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Hypotenuse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2800" y="42291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337185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5.5 Proving Triangle Congruence</a:t>
            </a:r>
            <a:br>
              <a:rPr lang="en-US" dirty="0"/>
            </a:br>
            <a:r>
              <a:rPr lang="en-US" dirty="0"/>
              <a:t>by SSS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629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HL (Hypotenuse-Leg Congruence Theorem)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the hypotenuse and a leg of a </a:t>
            </a:r>
            <a:r>
              <a:rPr lang="en-US" sz="2400" b="1" dirty="0"/>
              <a:t>right</a:t>
            </a:r>
            <a:r>
              <a:rPr lang="en-US" sz="2400" dirty="0"/>
              <a:t> triangle are congruent to the hypotenuse and a leg of another </a:t>
            </a:r>
            <a:r>
              <a:rPr lang="en-US" sz="2400" b="1" dirty="0"/>
              <a:t>right</a:t>
            </a:r>
            <a:r>
              <a:rPr lang="en-US" sz="2400" dirty="0"/>
              <a:t> triangle, then the two triangles are congruent</a:t>
            </a:r>
          </a:p>
        </p:txBody>
      </p:sp>
      <p:sp>
        <p:nvSpPr>
          <p:cNvPr id="7" name="Right Triangle 6"/>
          <p:cNvSpPr/>
          <p:nvPr/>
        </p:nvSpPr>
        <p:spPr>
          <a:xfrm>
            <a:off x="1066800" y="2914650"/>
            <a:ext cx="2895600" cy="125735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>
            <a:off x="4953000" y="2914650"/>
            <a:ext cx="2895600" cy="125735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066800" y="3886200"/>
            <a:ext cx="304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228725" y="4028877"/>
            <a:ext cx="28575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52206" y="3886200"/>
            <a:ext cx="304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114131" y="4028877"/>
            <a:ext cx="28575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171700" y="4171752"/>
            <a:ext cx="228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211094" y="4171156"/>
            <a:ext cx="228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171700" y="335280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247900" y="340995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057900" y="335280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6134100" y="340995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5.5 Proving Triangle Congruence</a:t>
            </a:r>
            <a:br>
              <a:rPr lang="en-US" dirty="0"/>
            </a:br>
            <a:r>
              <a:rPr lang="en-US" dirty="0"/>
              <a:t>by SSS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0150"/>
                <a:ext cx="5029200" cy="3394472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Given: </a:t>
                </a:r>
                <a:r>
                  <a:rPr lang="en-US" sz="2800" dirty="0">
                    <a:sym typeface="Symbol"/>
                  </a:rPr>
                  <a:t>ABC and BCD are </a:t>
                </a:r>
                <a:r>
                  <a:rPr lang="en-US" sz="2800" dirty="0" err="1">
                    <a:sym typeface="Symbol"/>
                  </a:rPr>
                  <a:t>rt</a:t>
                </a:r>
                <a:r>
                  <a:rPr lang="en-US" sz="2800" dirty="0">
                    <a:sym typeface="Symbol"/>
                  </a:rPr>
                  <a:t> s;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800" b="0" i="1" smtClean="0">
                            <a:latin typeface="Cambria Math"/>
                            <a:sym typeface="Symbol"/>
                          </a:rPr>
                          <m:t>𝐴𝐶</m:t>
                        </m:r>
                      </m:e>
                    </m:bar>
                    <m:r>
                      <a:rPr lang="en-US" sz="2800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800" b="0" i="1" smtClean="0">
                            <a:latin typeface="Cambria Math"/>
                            <a:sym typeface="Symbol"/>
                          </a:rPr>
                          <m:t>𝐵𝐷</m:t>
                        </m:r>
                      </m:e>
                    </m:bar>
                  </m:oMath>
                </a14:m>
                <a:endParaRPr lang="en-US" sz="2800" dirty="0">
                  <a:sym typeface="Symbol"/>
                </a:endParaRPr>
              </a:p>
              <a:p>
                <a:r>
                  <a:rPr lang="en-US" sz="2800" dirty="0">
                    <a:sym typeface="Symbol"/>
                  </a:rPr>
                  <a:t>Prove: </a:t>
                </a:r>
                <a:r>
                  <a:rPr lang="el-GR" sz="2800" dirty="0">
                    <a:latin typeface="Calibri"/>
                    <a:sym typeface="Symbol"/>
                  </a:rPr>
                  <a:t>Δ</a:t>
                </a:r>
                <a:r>
                  <a:rPr lang="en-US" sz="2800" dirty="0">
                    <a:latin typeface="Calibri"/>
                    <a:sym typeface="Symbol"/>
                  </a:rPr>
                  <a:t>ACB </a:t>
                </a:r>
                <a:r>
                  <a:rPr lang="en-US" sz="2800" dirty="0">
                    <a:sym typeface="Symbol"/>
                  </a:rPr>
                  <a:t></a:t>
                </a:r>
                <a:r>
                  <a:rPr lang="el-GR" sz="2800" dirty="0">
                    <a:sym typeface="Symbol"/>
                  </a:rPr>
                  <a:t> Δ</a:t>
                </a:r>
                <a:r>
                  <a:rPr lang="en-US" sz="2800" dirty="0">
                    <a:sym typeface="Symbol"/>
                  </a:rPr>
                  <a:t>DBC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0150"/>
                <a:ext cx="5029200" cy="3394472"/>
              </a:xfrm>
              <a:blipFill rotWithShape="1">
                <a:blip r:embed="rId3"/>
                <a:stretch>
                  <a:fillRect l="-2061" t="-2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838200" y="296904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802583"/>
            <a:ext cx="794" cy="22871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914400"/>
            <a:ext cx="3043518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5.5 Proving Triangle Congruence</a:t>
            </a:r>
            <a:br>
              <a:rPr lang="en-US" dirty="0"/>
            </a:br>
            <a:r>
              <a:rPr lang="en-US" dirty="0"/>
              <a:t>by 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256 #1, 2, 3, 4, 6, 7, 8, 10, 12, 14, 18, 20, 22, 26, 28, 31, 32, 34, 35, 36 </a:t>
            </a:r>
            <a:r>
              <a:rPr lang="en-US"/>
              <a:t>= 20 </a:t>
            </a:r>
            <a:r>
              <a:rPr lang="en-US" dirty="0"/>
              <a:t>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Angles of Triangles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457200" y="1818754"/>
            <a:ext cx="2438400" cy="857250"/>
          </a:xfrm>
          <a:prstGeom prst="rt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3657600" y="1485900"/>
            <a:ext cx="1676400" cy="2114550"/>
            <a:chOff x="3657600" y="1981200"/>
            <a:chExt cx="1676400" cy="2819400"/>
          </a:xfrm>
        </p:grpSpPr>
        <p:sp>
          <p:nvSpPr>
            <p:cNvPr id="5" name="Isosceles Triangle 4"/>
            <p:cNvSpPr/>
            <p:nvPr/>
          </p:nvSpPr>
          <p:spPr>
            <a:xfrm>
              <a:off x="3657600" y="1981200"/>
              <a:ext cx="1676400" cy="2819400"/>
            </a:xfrm>
            <a:prstGeom prst="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886200" y="3276600"/>
              <a:ext cx="457200" cy="2286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4724400" y="3276600"/>
              <a:ext cx="457200" cy="2286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5867400" y="2418754"/>
            <a:ext cx="2499360" cy="2286596"/>
            <a:chOff x="5715000" y="3505200"/>
            <a:chExt cx="2651760" cy="2667794"/>
          </a:xfrm>
        </p:grpSpPr>
        <p:sp>
          <p:nvSpPr>
            <p:cNvPr id="6" name="Isosceles Triangle 5"/>
            <p:cNvSpPr/>
            <p:nvPr/>
          </p:nvSpPr>
          <p:spPr>
            <a:xfrm>
              <a:off x="5715000" y="3505200"/>
              <a:ext cx="2651760" cy="2286000"/>
            </a:xfrm>
            <a:prstGeom prst="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172200" y="4495800"/>
              <a:ext cx="457200" cy="2286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7467600" y="4495800"/>
              <a:ext cx="457200" cy="2286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6667500" y="5829300"/>
              <a:ext cx="685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81000" y="2904604"/>
            <a:ext cx="251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Scalene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No congruent sides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71800" y="3704704"/>
            <a:ext cx="2819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Isosceles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Two congruent sides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1143000"/>
            <a:ext cx="2819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Equilateral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All congruent sides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143000"/>
            <a:ext cx="38862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Classify Triangles by Sides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5" grpId="0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BBA13-D4B1-427A-939F-AF3E153A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5.6 Proving Triangle Congruence</a:t>
            </a:r>
            <a:br>
              <a:rPr lang="en-US" b="0" dirty="0"/>
            </a:br>
            <a:r>
              <a:rPr lang="en-US" b="0" dirty="0"/>
              <a:t>by ASA and AAS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9EC7A-1F05-4DB7-ABB2-B3D263D649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prove the AAS Congruence Theorem.</a:t>
            </a:r>
          </a:p>
          <a:p>
            <a:r>
              <a:rPr lang="en-US" dirty="0"/>
              <a:t>• I can use the ASA and AAS Congruence Theorems.</a:t>
            </a:r>
          </a:p>
        </p:txBody>
      </p:sp>
    </p:spTree>
    <p:extLst>
      <p:ext uri="{BB962C8B-B14F-4D97-AF65-F5344CB8AC3E}">
        <p14:creationId xmlns:p14="http://schemas.microsoft.com/office/powerpoint/2010/main" val="13443804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5.6 Proving Triangle Congruence</a:t>
            </a:r>
            <a:br>
              <a:rPr lang="en-US" dirty="0"/>
            </a:br>
            <a:r>
              <a:rPr lang="en-US" dirty="0"/>
              <a:t>by ASA and AAS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a ruler to draw a line of 5 cm.</a:t>
            </a:r>
          </a:p>
          <a:p>
            <a:r>
              <a:rPr lang="en-US" dirty="0"/>
              <a:t>On one end of the line use a protractor to draw a 30° angle.</a:t>
            </a:r>
          </a:p>
          <a:p>
            <a:r>
              <a:rPr lang="en-US" dirty="0"/>
              <a:t>On the other end of the line draw a 60° angle.</a:t>
            </a:r>
          </a:p>
          <a:p>
            <a:r>
              <a:rPr lang="en-US" dirty="0"/>
              <a:t>Extend the other sides of the angles until they meet.</a:t>
            </a:r>
          </a:p>
          <a:p>
            <a:r>
              <a:rPr lang="en-US" dirty="0"/>
              <a:t>Compare your triangle to your neighbor’s.</a:t>
            </a:r>
          </a:p>
          <a:p>
            <a:r>
              <a:rPr lang="en-US" dirty="0"/>
              <a:t>This illustrates ASA.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5.6 Proving Triangle Congruence</a:t>
            </a:r>
            <a:br>
              <a:rPr lang="en-US" dirty="0"/>
            </a:br>
            <a:r>
              <a:rPr lang="en-US" dirty="0"/>
              <a:t>by ASA and AAS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858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ASA (Angle-Side-Angle Congruence Postulate)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and the included side of one triangle are congruent to two angles and the included side of another triangle, then the two triangles are congruent</a:t>
            </a:r>
          </a:p>
        </p:txBody>
      </p:sp>
      <p:sp>
        <p:nvSpPr>
          <p:cNvPr id="19" name="Isosceles Triangle 18"/>
          <p:cNvSpPr/>
          <p:nvPr/>
        </p:nvSpPr>
        <p:spPr>
          <a:xfrm>
            <a:off x="914400" y="3257550"/>
            <a:ext cx="2133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flipH="1">
            <a:off x="4876800" y="3257550"/>
            <a:ext cx="2133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16200000" flipH="1">
            <a:off x="1790700" y="3676650"/>
            <a:ext cx="22860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829300" y="3600450"/>
            <a:ext cx="22860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533400" y="4069474"/>
            <a:ext cx="867102" cy="650327"/>
          </a:xfrm>
          <a:prstGeom prst="arc">
            <a:avLst>
              <a:gd name="adj1" fmla="val 19106855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flipH="1">
            <a:off x="6477000" y="4057650"/>
            <a:ext cx="867102" cy="650327"/>
          </a:xfrm>
          <a:prstGeom prst="arc">
            <a:avLst>
              <a:gd name="adj1" fmla="val 19106855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391400" y="3314700"/>
            <a:ext cx="1600200" cy="1569660"/>
          </a:xfrm>
          <a:prstGeom prst="rect">
            <a:avLst/>
          </a:prstGeom>
          <a:effectLst>
            <a:outerShdw blurRad="40000" dist="508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side must be between the angles!</a:t>
            </a:r>
          </a:p>
        </p:txBody>
      </p:sp>
      <p:sp>
        <p:nvSpPr>
          <p:cNvPr id="36" name="Arc 35"/>
          <p:cNvSpPr/>
          <p:nvPr/>
        </p:nvSpPr>
        <p:spPr>
          <a:xfrm>
            <a:off x="2205208" y="2942899"/>
            <a:ext cx="867102" cy="65032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flipH="1">
            <a:off x="4847898" y="2904799"/>
            <a:ext cx="867102" cy="65032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>
            <a:off x="2076450" y="2840423"/>
            <a:ext cx="1177162" cy="85527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 flipH="1">
            <a:off x="4695498" y="2800350"/>
            <a:ext cx="1171902" cy="859223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5.6 Proving Triangle Congruence</a:t>
            </a:r>
            <a:br>
              <a:rPr lang="en-US" dirty="0"/>
            </a:br>
            <a:r>
              <a:rPr lang="en-US" dirty="0"/>
              <a:t>by ASA and AAS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858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AAS (Angle-Angle-Side Congruence Theorem)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76221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and a non-included side of one triangle are congruent to two angles and a non-included side of another triangle, then the two triangles are congruent</a:t>
            </a:r>
          </a:p>
        </p:txBody>
      </p:sp>
      <p:sp>
        <p:nvSpPr>
          <p:cNvPr id="19" name="Isosceles Triangle 18"/>
          <p:cNvSpPr/>
          <p:nvPr/>
        </p:nvSpPr>
        <p:spPr>
          <a:xfrm>
            <a:off x="914400" y="3257550"/>
            <a:ext cx="2514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flipH="1">
            <a:off x="4495800" y="3257550"/>
            <a:ext cx="2514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2247900" y="4399756"/>
            <a:ext cx="228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533400" y="4069474"/>
            <a:ext cx="867102" cy="650327"/>
          </a:xfrm>
          <a:prstGeom prst="arc">
            <a:avLst>
              <a:gd name="adj1" fmla="val 19785156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flipH="1">
            <a:off x="6477000" y="4057650"/>
            <a:ext cx="867102" cy="650327"/>
          </a:xfrm>
          <a:prstGeom prst="arc">
            <a:avLst>
              <a:gd name="adj1" fmla="val 19666068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391400" y="3314700"/>
            <a:ext cx="1600200" cy="1569660"/>
          </a:xfrm>
          <a:prstGeom prst="rect">
            <a:avLst/>
          </a:prstGeom>
          <a:effectLst>
            <a:outerShdw blurRad="40000" dist="508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side is NOT between the angles!</a:t>
            </a:r>
          </a:p>
        </p:txBody>
      </p:sp>
      <p:sp>
        <p:nvSpPr>
          <p:cNvPr id="36" name="Arc 35"/>
          <p:cNvSpPr/>
          <p:nvPr/>
        </p:nvSpPr>
        <p:spPr>
          <a:xfrm>
            <a:off x="2532996" y="2959976"/>
            <a:ext cx="867102" cy="65032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flipH="1">
            <a:off x="4543098" y="2959976"/>
            <a:ext cx="867102" cy="65032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>
            <a:off x="2404238" y="2857500"/>
            <a:ext cx="1177162" cy="85527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 flipH="1">
            <a:off x="4390698" y="2855527"/>
            <a:ext cx="1171902" cy="859223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523706" y="4399756"/>
            <a:ext cx="228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5.6 Proving Triangle Congruence</a:t>
            </a:r>
            <a:br>
              <a:rPr lang="en-US" dirty="0"/>
            </a:br>
            <a:r>
              <a:rPr lang="en-US" dirty="0"/>
              <a:t>by ASA and AAS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diagram, what postulate or theorem can you use to prove that </a:t>
            </a:r>
            <a:r>
              <a:rPr lang="el-GR" dirty="0">
                <a:latin typeface="Calibri"/>
              </a:rPr>
              <a:t>Δ</a:t>
            </a:r>
            <a:r>
              <a:rPr lang="en-US" dirty="0">
                <a:latin typeface="Calibri"/>
              </a:rPr>
              <a:t>RST </a:t>
            </a:r>
            <a:r>
              <a:rPr lang="en-US" dirty="0">
                <a:latin typeface="Calibri"/>
                <a:sym typeface="Symbol"/>
              </a:rPr>
              <a:t> </a:t>
            </a:r>
            <a:r>
              <a:rPr lang="el-GR" dirty="0">
                <a:latin typeface="Calibri"/>
                <a:sym typeface="Symbol"/>
              </a:rPr>
              <a:t>Δ</a:t>
            </a:r>
            <a:r>
              <a:rPr lang="en-US" dirty="0">
                <a:latin typeface="Calibri"/>
                <a:sym typeface="Symbol"/>
              </a:rPr>
              <a:t>VUT?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2197198"/>
            <a:ext cx="2466977" cy="174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5.6 Proving Triangle Congruence</a:t>
            </a:r>
            <a:br>
              <a:rPr lang="en-US" dirty="0"/>
            </a:br>
            <a:r>
              <a:rPr lang="en-US" dirty="0"/>
              <a:t>by ASA and AAS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0"/>
                <a:ext cx="5486400" cy="1136003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Given: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𝐷𝐻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∥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𝐺𝐹</m:t>
                        </m:r>
                      </m:e>
                    </m:bar>
                  </m:oMath>
                </a14:m>
                <a:r>
                  <a:rPr lang="en-US" i="1" dirty="0"/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𝐷𝐻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𝐺𝐹</m:t>
                        </m:r>
                      </m:e>
                    </m:bar>
                  </m:oMath>
                </a14:m>
                <a:endParaRPr lang="en-US" i="1" dirty="0"/>
              </a:p>
              <a:p>
                <a:r>
                  <a:rPr lang="en-US" b="1" dirty="0"/>
                  <a:t>Prove: </a:t>
                </a:r>
                <a:r>
                  <a:rPr lang="en-US" dirty="0"/>
                  <a:t>△</a:t>
                </a:r>
                <a:r>
                  <a:rPr lang="en-US" i="1" dirty="0"/>
                  <a:t>DEH </a:t>
                </a:r>
                <a:r>
                  <a:rPr lang="en-US" dirty="0"/>
                  <a:t>≅ △</a:t>
                </a:r>
                <a:r>
                  <a:rPr lang="en-US" i="1" dirty="0"/>
                  <a:t>GEF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0"/>
                <a:ext cx="5486400" cy="1136003"/>
              </a:xfrm>
              <a:blipFill>
                <a:blip r:embed="rId3"/>
                <a:stretch>
                  <a:fillRect l="-2000" t="-1075" b="-10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838200" y="296904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802583"/>
            <a:ext cx="794" cy="22871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D8C5A9-FD19-4BE3-A44F-F1825F0A8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7617" y="634604"/>
            <a:ext cx="2936383" cy="2055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6822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5.6 Proving Triangle Congruence</a:t>
            </a:r>
            <a:br>
              <a:rPr lang="en-US" dirty="0"/>
            </a:br>
            <a:r>
              <a:rPr lang="en-US" dirty="0"/>
              <a:t>by ASA and AAS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0"/>
                <a:ext cx="5486400" cy="1136003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Given: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𝑉𝑈</m:t>
                        </m:r>
                      </m:e>
                    </m:bar>
                  </m:oMath>
                </a14:m>
                <a:r>
                  <a:rPr lang="en-US" i="1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i="1" dirty="0"/>
              </a:p>
              <a:p>
                <a:r>
                  <a:rPr lang="en-US" b="1" dirty="0"/>
                  <a:t>Prove: </a:t>
                </a:r>
                <a:r>
                  <a:rPr lang="en-US" dirty="0"/>
                  <a:t>△</a:t>
                </a:r>
                <a:r>
                  <a:rPr lang="en-US" i="1" dirty="0"/>
                  <a:t>RST </a:t>
                </a:r>
                <a:r>
                  <a:rPr lang="en-US" dirty="0"/>
                  <a:t>≅ △</a:t>
                </a:r>
                <a:r>
                  <a:rPr lang="en-US" i="1" dirty="0"/>
                  <a:t>VUT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0"/>
                <a:ext cx="5486400" cy="1136003"/>
              </a:xfrm>
              <a:blipFill>
                <a:blip r:embed="rId3"/>
                <a:stretch>
                  <a:fillRect l="-2000" t="-1075" b="-10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838200" y="296904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802583"/>
            <a:ext cx="794" cy="22871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C9EC96-A1F0-49EA-A22A-651DD2AE4D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801" y="634604"/>
            <a:ext cx="2362200" cy="1893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849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5.6 Proving Triangle Congruence</a:t>
            </a:r>
            <a:br>
              <a:rPr lang="en-US" dirty="0"/>
            </a:br>
            <a:r>
              <a:rPr lang="en-US" dirty="0"/>
              <a:t>by ASA and AAS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264 #2, 4, 6, 8, 12, 14, 16, 22, 24, 28, 35, 38, 39, 40, 41 = 15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F1869-79FE-405B-8549-41F022026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5.7 Using Congruent Triangles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98DCF-DCFB-40B3-AC64-FB39F165D7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use congruent triangles to prove statements.</a:t>
            </a:r>
          </a:p>
          <a:p>
            <a:r>
              <a:rPr lang="en-US" dirty="0"/>
              <a:t>• I can use congruent triangles to solve real-life problems.</a:t>
            </a:r>
          </a:p>
          <a:p>
            <a:r>
              <a:rPr lang="en-US" dirty="0"/>
              <a:t>• I can use congruent triangles to prove constructions.</a:t>
            </a:r>
          </a:p>
        </p:txBody>
      </p:sp>
    </p:spTree>
    <p:extLst>
      <p:ext uri="{BB962C8B-B14F-4D97-AF65-F5344CB8AC3E}">
        <p14:creationId xmlns:p14="http://schemas.microsoft.com/office/powerpoint/2010/main" val="2138423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5.7 Using Congruent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By the definition of congruent triangles, we know that the corresponding parts have to be congruent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581439"/>
            <a:ext cx="1981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CPCTC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043104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Corresponding Parts of Congruent Triangles are Congruent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3504769"/>
            <a:ext cx="77724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Your book just calls this “definition of congruent triangles”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Angles of Triangles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2904605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Acute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3 acute angles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71800" y="2628902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Right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1 right angle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1143000"/>
            <a:ext cx="2819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Equiangular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All congruent angles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143000"/>
            <a:ext cx="4191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Classify Triangles by Angles</a:t>
            </a:r>
          </a:p>
        </p:txBody>
      </p:sp>
      <p:sp>
        <p:nvSpPr>
          <p:cNvPr id="18" name="Isosceles Triangle 17"/>
          <p:cNvSpPr/>
          <p:nvPr/>
        </p:nvSpPr>
        <p:spPr>
          <a:xfrm>
            <a:off x="685800" y="1714500"/>
            <a:ext cx="1676400" cy="1200150"/>
          </a:xfrm>
          <a:prstGeom prst="triangle">
            <a:avLst>
              <a:gd name="adj" fmla="val 2712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124200" y="1771650"/>
            <a:ext cx="1981200" cy="800696"/>
            <a:chOff x="3124200" y="2362200"/>
            <a:chExt cx="1981200" cy="1067594"/>
          </a:xfrm>
        </p:grpSpPr>
        <p:sp>
          <p:nvSpPr>
            <p:cNvPr id="19" name="Right Triangle 18"/>
            <p:cNvSpPr/>
            <p:nvPr/>
          </p:nvSpPr>
          <p:spPr>
            <a:xfrm>
              <a:off x="3124200" y="2362200"/>
              <a:ext cx="1981200" cy="1066800"/>
            </a:xfrm>
            <a:prstGeom prst="rt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124200" y="3124200"/>
              <a:ext cx="3048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3276600" y="3276600"/>
              <a:ext cx="3048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215314" y="3847714"/>
            <a:ext cx="3200400" cy="744141"/>
            <a:chOff x="1981200" y="5181600"/>
            <a:chExt cx="2895600" cy="763588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981200" y="5181600"/>
              <a:ext cx="1371600" cy="76200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352800" y="5943600"/>
              <a:ext cx="1524000" cy="1588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981200" y="5181600"/>
              <a:ext cx="2895600" cy="76200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457200" y="4114802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Obtuse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1 obtuse angle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410200" y="2286000"/>
            <a:ext cx="2971800" cy="2424267"/>
            <a:chOff x="5257800" y="3048000"/>
            <a:chExt cx="3581400" cy="3232356"/>
          </a:xfrm>
        </p:grpSpPr>
        <p:sp>
          <p:nvSpPr>
            <p:cNvPr id="6" name="Isosceles Triangle 5"/>
            <p:cNvSpPr/>
            <p:nvPr/>
          </p:nvSpPr>
          <p:spPr>
            <a:xfrm>
              <a:off x="5715000" y="3505200"/>
              <a:ext cx="2651760" cy="2286000"/>
            </a:xfrm>
            <a:prstGeom prst="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Arc 33"/>
            <p:cNvSpPr/>
            <p:nvPr/>
          </p:nvSpPr>
          <p:spPr>
            <a:xfrm>
              <a:off x="5257800" y="5289756"/>
              <a:ext cx="990600" cy="990600"/>
            </a:xfrm>
            <a:prstGeom prst="arc">
              <a:avLst>
                <a:gd name="adj1" fmla="val 17861387"/>
                <a:gd name="adj2" fmla="val 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c 34"/>
            <p:cNvSpPr/>
            <p:nvPr/>
          </p:nvSpPr>
          <p:spPr>
            <a:xfrm>
              <a:off x="7848600" y="5287296"/>
              <a:ext cx="990600" cy="990600"/>
            </a:xfrm>
            <a:prstGeom prst="arc">
              <a:avLst>
                <a:gd name="adj1" fmla="val 10647911"/>
                <a:gd name="adj2" fmla="val 14357163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c 35"/>
            <p:cNvSpPr/>
            <p:nvPr/>
          </p:nvSpPr>
          <p:spPr>
            <a:xfrm>
              <a:off x="6553200" y="3048000"/>
              <a:ext cx="990600" cy="990600"/>
            </a:xfrm>
            <a:prstGeom prst="arc">
              <a:avLst>
                <a:gd name="adj1" fmla="val 3637088"/>
                <a:gd name="adj2" fmla="val 754328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 animBg="1"/>
      <p:bldP spid="3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5.7 Using Congruent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show that parts of triangles are congruent</a:t>
            </a:r>
          </a:p>
          <a:p>
            <a:pPr lvl="1"/>
            <a:r>
              <a:rPr lang="en-US" dirty="0"/>
              <a:t>First show that the triangles are congruent using</a:t>
            </a:r>
          </a:p>
          <a:p>
            <a:pPr lvl="2"/>
            <a:r>
              <a:rPr lang="en-US" dirty="0"/>
              <a:t>SSS, SAS, ASA, AAS, HL</a:t>
            </a:r>
          </a:p>
          <a:p>
            <a:pPr lvl="1"/>
            <a:r>
              <a:rPr lang="en-US" dirty="0"/>
              <a:t>Second say that </a:t>
            </a:r>
            <a:r>
              <a:rPr lang="en-US"/>
              <a:t>the corresponding parts </a:t>
            </a:r>
            <a:r>
              <a:rPr lang="en-US" dirty="0"/>
              <a:t>are congruent using</a:t>
            </a:r>
          </a:p>
          <a:p>
            <a:pPr lvl="2"/>
            <a:r>
              <a:rPr lang="en-US" dirty="0"/>
              <a:t>CPCTC or “def </a:t>
            </a:r>
            <a:r>
              <a:rPr lang="en-US" dirty="0">
                <a:sym typeface="Symbol"/>
              </a:rPr>
              <a:t> </a:t>
            </a:r>
            <a:r>
              <a:rPr lang="el-GR" dirty="0">
                <a:latin typeface="Calibri"/>
                <a:sym typeface="Symbol"/>
              </a:rPr>
              <a:t>Δ</a:t>
            </a:r>
            <a:r>
              <a:rPr lang="en-US" dirty="0">
                <a:latin typeface="Calibri"/>
                <a:sym typeface="Symbol"/>
              </a:rPr>
              <a:t>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0478" y="1657350"/>
            <a:ext cx="2672522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5.7 Using Congruent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Write a plan for a proof to show that </a:t>
                </a:r>
                <a:r>
                  <a:rPr lang="el-GR" dirty="0">
                    <a:latin typeface="Calibri"/>
                    <a:sym typeface="Symbol"/>
                  </a:rPr>
                  <a:t></a:t>
                </a:r>
                <a:r>
                  <a:rPr lang="en-US" dirty="0">
                    <a:latin typeface="Calibri"/>
                    <a:sym typeface="Symbol"/>
                  </a:rPr>
                  <a:t>A  C</a:t>
                </a:r>
              </a:p>
              <a:p>
                <a:endParaRPr lang="en-US" dirty="0">
                  <a:latin typeface="Calibri"/>
                  <a:sym typeface="Symbol"/>
                </a:endParaRPr>
              </a:p>
              <a:p>
                <a:endParaRPr lang="en-US" dirty="0">
                  <a:latin typeface="Calibri"/>
                  <a:sym typeface="Symbol"/>
                </a:endParaRPr>
              </a:p>
              <a:p>
                <a:r>
                  <a:rPr lang="en-US" dirty="0">
                    <a:latin typeface="Calibri"/>
                    <a:sym typeface="Symbol"/>
                  </a:rPr>
                  <a:t>Show that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𝐵𝐷</m:t>
                        </m:r>
                      </m:e>
                    </m:bar>
                    <m:r>
                      <a:rPr lang="en-US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𝐵𝐷</m:t>
                        </m:r>
                      </m:e>
                    </m:bar>
                  </m:oMath>
                </a14:m>
                <a:r>
                  <a:rPr lang="en-US" dirty="0">
                    <a:latin typeface="Calibri"/>
                    <a:sym typeface="Symbol"/>
                  </a:rPr>
                  <a:t> by reflexive</a:t>
                </a:r>
              </a:p>
              <a:p>
                <a:r>
                  <a:rPr lang="en-US" dirty="0">
                    <a:latin typeface="Calibri"/>
                    <a:sym typeface="Symbol"/>
                  </a:rPr>
                  <a:t>Show that triangles are  by SSS</a:t>
                </a:r>
              </a:p>
              <a:p>
                <a:r>
                  <a:rPr lang="en-US" dirty="0">
                    <a:latin typeface="Calibri"/>
                    <a:sym typeface="Symbol"/>
                  </a:rPr>
                  <a:t>Say </a:t>
                </a:r>
                <a:r>
                  <a:rPr lang="el-GR" dirty="0">
                    <a:sym typeface="Symbol"/>
                  </a:rPr>
                  <a:t></a:t>
                </a:r>
                <a:r>
                  <a:rPr lang="en-US" dirty="0">
                    <a:sym typeface="Symbol"/>
                  </a:rPr>
                  <a:t>A  C by def  </a:t>
                </a:r>
                <a:r>
                  <a:rPr lang="el-GR" dirty="0">
                    <a:latin typeface="Calibri"/>
                    <a:sym typeface="Symbol"/>
                  </a:rPr>
                  <a:t>Δ</a:t>
                </a:r>
                <a:r>
                  <a:rPr lang="en-US" dirty="0">
                    <a:latin typeface="Calibri"/>
                    <a:sym typeface="Symbol"/>
                  </a:rPr>
                  <a:t> or CPCTC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63" t="-23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5.7 Using Congruent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0150"/>
                <a:ext cx="8229600" cy="394335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Given: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bar>
                    <m:r>
                      <a:rPr lang="en-US" sz="2000" i="1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𝐷𝐸</m:t>
                        </m:r>
                      </m:e>
                    </m:bar>
                  </m:oMath>
                </a14:m>
                <a:r>
                  <a:rPr lang="en-US" sz="2000" i="1" dirty="0"/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bar>
                    <m:r>
                      <a:rPr lang="en-US" sz="2000" i="1">
                        <a:latin typeface="Cambria Math" panose="02040503050406030204" pitchFamily="18" charset="0"/>
                      </a:rPr>
                      <m:t>∥</m:t>
                    </m:r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𝐷𝐸</m:t>
                        </m:r>
                      </m:e>
                    </m:bar>
                  </m:oMath>
                </a14:m>
                <a:endParaRPr lang="en-US" sz="2000" dirty="0">
                  <a:sym typeface="Symbol"/>
                </a:endParaRPr>
              </a:p>
              <a:p>
                <a:r>
                  <a:rPr lang="en-US" sz="2000" dirty="0"/>
                  <a:t>Prove: C is the midpoint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</m:oMath>
                </a14:m>
                <a:endParaRPr lang="en-US" sz="2000" dirty="0">
                  <a:sym typeface="Symbol"/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0150"/>
                <a:ext cx="8229600" cy="3943350"/>
              </a:xfrm>
              <a:blipFill>
                <a:blip r:embed="rId3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09E6A06-C45F-4A3B-A000-5A605592608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0"/>
            <a:ext cx="3200400" cy="2038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5.7 Using Congruent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271 #2, 3, 4, 6, 8, 10, 13, 17, 19, 20, 23, 25, 26, 27, 28 = 15 total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56609-7374-4911-A8C0-13E0CA85F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5.8 Coordinate Proofs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660AF-4DFA-40BE-9494-DDF1BA9A95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place figures in a coordinate plane.</a:t>
            </a:r>
          </a:p>
          <a:p>
            <a:r>
              <a:rPr lang="en-US" dirty="0"/>
              <a:t>• I can write plans for coordinate proofs.</a:t>
            </a:r>
          </a:p>
          <a:p>
            <a:r>
              <a:rPr lang="en-US" dirty="0"/>
              <a:t>• I can write coordinate proofs.</a:t>
            </a:r>
          </a:p>
        </p:txBody>
      </p:sp>
    </p:spTree>
    <p:extLst>
      <p:ext uri="{BB962C8B-B14F-4D97-AF65-F5344CB8AC3E}">
        <p14:creationId xmlns:p14="http://schemas.microsoft.com/office/powerpoint/2010/main" val="8763478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932E-ADB4-42DE-B599-789787AD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5.8 Coordinate Proofs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4759A-FB8B-4646-8194-51AF09AFE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61814"/>
            <a:ext cx="8686800" cy="29328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Place geometric figures in a coordinate plane (graph)</a:t>
            </a:r>
          </a:p>
          <a:p>
            <a:r>
              <a:rPr lang="en-US" dirty="0"/>
              <a:t>When variables are used for the coordinates, the result is true for all figures of that type</a:t>
            </a:r>
          </a:p>
          <a:p>
            <a:r>
              <a:rPr lang="en-US" dirty="0"/>
              <a:t>Use formulas to prove things</a:t>
            </a:r>
          </a:p>
          <a:p>
            <a:pPr lvl="1"/>
            <a:r>
              <a:rPr lang="en-US" dirty="0"/>
              <a:t>Midpoint formula</a:t>
            </a:r>
          </a:p>
          <a:p>
            <a:pPr lvl="1"/>
            <a:r>
              <a:rPr lang="en-US" dirty="0"/>
              <a:t>Distance formula</a:t>
            </a:r>
          </a:p>
          <a:p>
            <a:pPr lvl="1"/>
            <a:r>
              <a:rPr lang="en-US" dirty="0"/>
              <a:t>Slope formula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EB87C6-48FE-4963-A808-E57D618BFE30}"/>
              </a:ext>
            </a:extLst>
          </p:cNvPr>
          <p:cNvSpPr txBox="1"/>
          <p:nvPr/>
        </p:nvSpPr>
        <p:spPr>
          <a:xfrm>
            <a:off x="228600" y="1200150"/>
            <a:ext cx="7772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Coordinate Proof</a:t>
            </a:r>
          </a:p>
        </p:txBody>
      </p:sp>
    </p:spTree>
    <p:extLst>
      <p:ext uri="{BB962C8B-B14F-4D97-AF65-F5344CB8AC3E}">
        <p14:creationId xmlns:p14="http://schemas.microsoft.com/office/powerpoint/2010/main" val="61254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5.8 Coordinate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Place figures for Coordinate Proof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/>
              <a:t>Use the origin as a vertex or center.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/>
              <a:t>Place at least one side of the polygon on an axis.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/>
              <a:t>Usually keep the figure within the first quadrant.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/>
              <a:t>Use coordinates that make computations as simple as possible.</a:t>
            </a:r>
          </a:p>
          <a:p>
            <a:r>
              <a:rPr lang="en-US" dirty="0"/>
              <a:t>You will prove things by calculating things like slope, distance, and midpoints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5.8 Coordinate Proofs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7301"/>
            <a:ext cx="4419600" cy="21502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1"/>
            <a:ext cx="4152900" cy="20077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5.8 Coordinate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00150"/>
            <a:ext cx="5864352" cy="33718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Place a </a:t>
            </a:r>
            <a:r>
              <a:rPr lang="en-US" b="1" dirty="0"/>
              <a:t>square</a:t>
            </a:r>
            <a:r>
              <a:rPr lang="en-US" dirty="0"/>
              <a:t> in a coordinate plane so that it is convenient for finding side lengths.  Assign coordinates.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Place a </a:t>
            </a:r>
            <a:r>
              <a:rPr lang="en-US" b="1" dirty="0"/>
              <a:t>right triangle </a:t>
            </a:r>
            <a:r>
              <a:rPr lang="en-US" dirty="0"/>
              <a:t>in a coordinate plane so that it is convenient for finding side lengths.  Assign coordinates.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38800" y="1314450"/>
            <a:ext cx="2971800" cy="1600200"/>
            <a:chOff x="3810000" y="2591594"/>
            <a:chExt cx="2438400" cy="152400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810000" y="3810000"/>
              <a:ext cx="2438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3657600" y="3352800"/>
              <a:ext cx="1524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6400800" y="1485900"/>
            <a:ext cx="1143000" cy="1085850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562600" y="257175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(0, 0)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3600" y="108250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(0, a)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1400" y="256840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(a, 0)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43800" y="1143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(a, a)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562600" y="3143250"/>
            <a:ext cx="2971800" cy="1600200"/>
            <a:chOff x="3810000" y="2591594"/>
            <a:chExt cx="2438400" cy="1524000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3810000" y="3810000"/>
              <a:ext cx="2438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3657600" y="3352800"/>
              <a:ext cx="1524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ight Triangle 18"/>
          <p:cNvSpPr/>
          <p:nvPr/>
        </p:nvSpPr>
        <p:spPr>
          <a:xfrm>
            <a:off x="6324600" y="3314700"/>
            <a:ext cx="1828800" cy="1085850"/>
          </a:xfrm>
          <a:prstGeom prst="rtTriangl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86400" y="440389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(0, 0)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319705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(0, b)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48600" y="440055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(a,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10" grpId="0"/>
      <p:bldP spid="13" grpId="0"/>
      <p:bldP spid="14" grpId="0"/>
      <p:bldP spid="15" grpId="0"/>
      <p:bldP spid="19" grpId="0" animBg="1"/>
      <p:bldP spid="20" grpId="0"/>
      <p:bldP spid="21" grpId="0"/>
      <p:bldP spid="2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70036-138A-435A-A816-D3AE4A9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5.8 Coordinate Proofs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23928-E086-4E45-9100-8A00F1430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an isosceles triangle in a coordinate plane with vertices </a:t>
            </a:r>
            <a:r>
              <a:rPr lang="en-US" i="1" dirty="0"/>
              <a:t>P</a:t>
            </a:r>
            <a:r>
              <a:rPr lang="en-US" dirty="0"/>
              <a:t>(−2</a:t>
            </a:r>
            <a:r>
              <a:rPr lang="en-US" i="1" dirty="0"/>
              <a:t>a</a:t>
            </a:r>
            <a:r>
              <a:rPr lang="en-US" dirty="0"/>
              <a:t>, 0), </a:t>
            </a:r>
            <a:r>
              <a:rPr lang="en-US" i="1" dirty="0"/>
              <a:t>Q</a:t>
            </a:r>
            <a:r>
              <a:rPr lang="en-US" dirty="0"/>
              <a:t>(0, </a:t>
            </a:r>
            <a:r>
              <a:rPr lang="en-US" i="1" dirty="0"/>
              <a:t>a</a:t>
            </a:r>
            <a:r>
              <a:rPr lang="en-US" dirty="0"/>
              <a:t>), and </a:t>
            </a:r>
            <a:r>
              <a:rPr lang="en-US" i="1" dirty="0"/>
              <a:t>R</a:t>
            </a:r>
            <a:r>
              <a:rPr lang="en-US" dirty="0"/>
              <a:t>(2</a:t>
            </a:r>
            <a:r>
              <a:rPr lang="en-US" i="1" dirty="0"/>
              <a:t>a</a:t>
            </a:r>
            <a:r>
              <a:rPr lang="en-US" dirty="0"/>
              <a:t>, 0). Then find the side lengths and the coordinates of the midpoint of each side.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5A24BE-1D83-4EB4-A429-8F9BE4107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1" y="2563050"/>
            <a:ext cx="2971800" cy="2601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492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Angles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Classify the following triangle by sides and angles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 flipV="1">
            <a:off x="2438400" y="1714500"/>
            <a:ext cx="1676400" cy="857250"/>
          </a:xfrm>
          <a:prstGeom prst="triangle">
            <a:avLst>
              <a:gd name="adj" fmla="val 7991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486400" y="1657350"/>
            <a:ext cx="1600200" cy="1200150"/>
            <a:chOff x="5486400" y="2209800"/>
            <a:chExt cx="1600200" cy="1600200"/>
          </a:xfrm>
        </p:grpSpPr>
        <p:grpSp>
          <p:nvGrpSpPr>
            <p:cNvPr id="11" name="Group 10"/>
            <p:cNvGrpSpPr/>
            <p:nvPr/>
          </p:nvGrpSpPr>
          <p:grpSpPr>
            <a:xfrm>
              <a:off x="5486400" y="2209800"/>
              <a:ext cx="1600200" cy="1600200"/>
              <a:chOff x="5486400" y="2209800"/>
              <a:chExt cx="1600200" cy="1600200"/>
            </a:xfrm>
          </p:grpSpPr>
          <p:sp>
            <p:nvSpPr>
              <p:cNvPr id="5" name="Right Triangle 4"/>
              <p:cNvSpPr/>
              <p:nvPr/>
            </p:nvSpPr>
            <p:spPr>
              <a:xfrm>
                <a:off x="5715000" y="2209800"/>
                <a:ext cx="1371600" cy="1371600"/>
              </a:xfrm>
              <a:prstGeom prst="rtTriangle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rot="10800000">
                <a:off x="5486400" y="2895600"/>
                <a:ext cx="4572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6172994" y="3581400"/>
                <a:ext cx="456406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5715000" y="3353594"/>
              <a:ext cx="228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943600" y="3353594"/>
              <a:ext cx="0" cy="227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FE79C-2754-4C96-A005-34968AF33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5.8 Coordinate Proofs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6C514-4A41-4D9D-A8D9-6CFC83639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0150"/>
            <a:ext cx="5486400" cy="394335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Given </a:t>
            </a:r>
            <a:r>
              <a:rPr lang="en-US" dirty="0"/>
              <a:t>Coordinates of vertices of quadrilateral </a:t>
            </a:r>
            <a:r>
              <a:rPr lang="en-US" i="1" dirty="0"/>
              <a:t>OTUV</a:t>
            </a:r>
          </a:p>
          <a:p>
            <a:r>
              <a:rPr lang="en-US" b="1" dirty="0"/>
              <a:t>Prove </a:t>
            </a:r>
            <a:r>
              <a:rPr lang="en-US" dirty="0"/>
              <a:t>∠</a:t>
            </a:r>
            <a:r>
              <a:rPr lang="en-US" i="1" dirty="0"/>
              <a:t>TOU </a:t>
            </a:r>
            <a:r>
              <a:rPr lang="en-US" dirty="0"/>
              <a:t>≅ ∠</a:t>
            </a:r>
            <a:r>
              <a:rPr lang="en-US" i="1" dirty="0"/>
              <a:t>VUO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277 #2, 4, 6, 8, 11, 12, 15, 16, 22, 23, 25, 26, 29, 32, 33 = 15 total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6A259-DB75-4168-A422-3777325ED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1128814"/>
            <a:ext cx="3657600" cy="2814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447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Angles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</a:t>
            </a:r>
            <a:r>
              <a:rPr lang="en-US" dirty="0"/>
              <a:t>ABC has vertices A(0, 0), B(3, 3), and C(-3, 3).  Classify it by is sides.  Then determine if it is a right triangle.</a:t>
            </a:r>
          </a:p>
          <a:p>
            <a:endParaRPr lang="en-US" dirty="0"/>
          </a:p>
        </p:txBody>
      </p:sp>
      <p:pic>
        <p:nvPicPr>
          <p:cNvPr id="5" name="Picture 4" descr="A grid of dots on a white surface&#10;&#10;Description automatically generated">
            <a:extLst>
              <a:ext uri="{FF2B5EF4-FFF2-40B4-BE49-F238E27FC236}">
                <a16:creationId xmlns:a16="http://schemas.microsoft.com/office/drawing/2014/main" id="{89C033EB-9EE4-CA2A-0EBB-1F14CB1B27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14550"/>
            <a:ext cx="2906961" cy="291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46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Angles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4953000" cy="20002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Take a triangle and tear off two of the angles.</a:t>
            </a:r>
          </a:p>
          <a:p>
            <a:r>
              <a:rPr lang="en-US" dirty="0"/>
              <a:t>Move the angles to the 3</a:t>
            </a:r>
            <a:r>
              <a:rPr lang="en-US" baseline="30000" dirty="0"/>
              <a:t>rd</a:t>
            </a:r>
            <a:r>
              <a:rPr lang="en-US" dirty="0"/>
              <a:t> angle.</a:t>
            </a:r>
          </a:p>
          <a:p>
            <a:r>
              <a:rPr lang="en-US" dirty="0"/>
              <a:t>What shape do all three angles form?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952750"/>
            <a:ext cx="35814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Triangle Sum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486150"/>
            <a:ext cx="77724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The sum of the measures of the interior angles of a triangle is 180°.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4408185"/>
            <a:ext cx="77724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/>
              <a:t>m</a:t>
            </a:r>
            <a:r>
              <a:rPr lang="en-US" sz="2800" dirty="0" err="1">
                <a:sym typeface="Symbol"/>
              </a:rPr>
              <a:t>A</a:t>
            </a:r>
            <a:r>
              <a:rPr lang="en-US" sz="2800" dirty="0">
                <a:sym typeface="Symbol"/>
              </a:rPr>
              <a:t> + </a:t>
            </a:r>
            <a:r>
              <a:rPr lang="en-US" sz="2800" dirty="0" err="1">
                <a:sym typeface="Symbol"/>
              </a:rPr>
              <a:t>mB</a:t>
            </a:r>
            <a:r>
              <a:rPr lang="en-US" sz="2800" dirty="0">
                <a:sym typeface="Symbol"/>
              </a:rPr>
              <a:t> + </a:t>
            </a:r>
            <a:r>
              <a:rPr lang="en-US" sz="2800" dirty="0" err="1">
                <a:sym typeface="Symbol"/>
              </a:rPr>
              <a:t>mC</a:t>
            </a:r>
            <a:r>
              <a:rPr lang="en-US" sz="2800" dirty="0">
                <a:sym typeface="Symbol"/>
              </a:rPr>
              <a:t> = 180°</a:t>
            </a:r>
            <a:endParaRPr lang="en-US" sz="28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5638800" y="914400"/>
            <a:ext cx="3276600" cy="1658467"/>
            <a:chOff x="5638800" y="1219200"/>
            <a:chExt cx="3276600" cy="2211288"/>
          </a:xfrm>
        </p:grpSpPr>
        <p:sp>
          <p:nvSpPr>
            <p:cNvPr id="7" name="Isosceles Triangle 6"/>
            <p:cNvSpPr/>
            <p:nvPr/>
          </p:nvSpPr>
          <p:spPr>
            <a:xfrm>
              <a:off x="5943600" y="1524000"/>
              <a:ext cx="2590800" cy="1524000"/>
            </a:xfrm>
            <a:prstGeom prst="triangle">
              <a:avLst>
                <a:gd name="adj" fmla="val 2931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24600" y="1219200"/>
              <a:ext cx="457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38800" y="2814934"/>
              <a:ext cx="457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458200" y="2814935"/>
              <a:ext cx="457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705602" y="1714500"/>
            <a:ext cx="1831437" cy="572097"/>
            <a:chOff x="6703757" y="2819400"/>
            <a:chExt cx="1831437" cy="762795"/>
          </a:xfrm>
        </p:grpSpPr>
        <p:cxnSp>
          <p:nvCxnSpPr>
            <p:cNvPr id="19" name="Straight Connector 18"/>
            <p:cNvCxnSpPr>
              <a:stCxn id="7" idx="4"/>
              <a:endCxn id="7" idx="3"/>
            </p:cNvCxnSpPr>
            <p:nvPr/>
          </p:nvCxnSpPr>
          <p:spPr>
            <a:xfrm rot="5400000">
              <a:off x="7618682" y="2665682"/>
              <a:ext cx="1588" cy="1831437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7" idx="4"/>
              <a:endCxn id="7" idx="5"/>
            </p:cNvCxnSpPr>
            <p:nvPr/>
          </p:nvCxnSpPr>
          <p:spPr>
            <a:xfrm rot="5400000" flipH="1">
              <a:off x="7695541" y="2742541"/>
              <a:ext cx="762000" cy="91571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5943600" y="1714500"/>
            <a:ext cx="760156" cy="572096"/>
            <a:chOff x="5943600" y="2819400"/>
            <a:chExt cx="760156" cy="762794"/>
          </a:xfrm>
        </p:grpSpPr>
        <p:cxnSp>
          <p:nvCxnSpPr>
            <p:cNvPr id="14" name="Straight Connector 13"/>
            <p:cNvCxnSpPr>
              <a:stCxn id="7" idx="2"/>
              <a:endCxn id="7" idx="1"/>
            </p:cNvCxnSpPr>
            <p:nvPr/>
          </p:nvCxnSpPr>
          <p:spPr>
            <a:xfrm rot="5400000" flipH="1" flipV="1">
              <a:off x="5752441" y="3010559"/>
              <a:ext cx="762000" cy="37968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7" idx="2"/>
              <a:endCxn id="7" idx="3"/>
            </p:cNvCxnSpPr>
            <p:nvPr/>
          </p:nvCxnSpPr>
          <p:spPr>
            <a:xfrm rot="16200000" flipH="1">
              <a:off x="6323281" y="3201718"/>
              <a:ext cx="1588" cy="75936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 rot="10800000" flipH="1" flipV="1">
            <a:off x="6324600" y="1143000"/>
            <a:ext cx="1295400" cy="571501"/>
            <a:chOff x="6323281" y="2057400"/>
            <a:chExt cx="1295400" cy="762001"/>
          </a:xfrm>
        </p:grpSpPr>
        <p:cxnSp>
          <p:nvCxnSpPr>
            <p:cNvPr id="9" name="Straight Connector 8"/>
            <p:cNvCxnSpPr>
              <a:stCxn id="7" idx="1"/>
              <a:endCxn id="7" idx="0"/>
            </p:cNvCxnSpPr>
            <p:nvPr/>
          </p:nvCxnSpPr>
          <p:spPr>
            <a:xfrm rot="10800000" flipH="1">
              <a:off x="6323281" y="2057400"/>
              <a:ext cx="379681" cy="7620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7" idx="0"/>
              <a:endCxn id="7" idx="5"/>
            </p:cNvCxnSpPr>
            <p:nvPr/>
          </p:nvCxnSpPr>
          <p:spPr>
            <a:xfrm rot="16200000" flipH="1">
              <a:off x="6779822" y="1980541"/>
              <a:ext cx="762000" cy="91571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1.11111E-6 L -0.20018 0.2111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1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1.11111E-6 L 0.10851 0.21111 " pathEditMode="relative" ptsTypes="AA"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04166 0.31111 " pathEditMode="relative" ptsTypes="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Angles of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3810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Exterior Angle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4553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measure of an exterior angle of a triangle = the sum of the 2 nonadjacent interior angles.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2414885"/>
            <a:ext cx="77724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>
                <a:sym typeface="Symbol"/>
              </a:rPr>
              <a:t>1 = </a:t>
            </a:r>
            <a:r>
              <a:rPr lang="en-US" sz="2400" dirty="0" err="1">
                <a:sym typeface="Symbol"/>
              </a:rPr>
              <a:t>mA</a:t>
            </a:r>
            <a:r>
              <a:rPr lang="en-US" sz="2400" dirty="0">
                <a:sym typeface="Symbol"/>
              </a:rPr>
              <a:t> + </a:t>
            </a:r>
            <a:r>
              <a:rPr lang="en-US" sz="2400" dirty="0" err="1">
                <a:sym typeface="Symbol"/>
              </a:rPr>
              <a:t>mB</a:t>
            </a:r>
            <a:endParaRPr lang="en-US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2133602" y="2837334"/>
            <a:ext cx="4443695" cy="1715616"/>
            <a:chOff x="3709705" y="3657600"/>
            <a:chExt cx="4443695" cy="2287487"/>
          </a:xfrm>
        </p:grpSpPr>
        <p:grpSp>
          <p:nvGrpSpPr>
            <p:cNvPr id="12" name="Group 11"/>
            <p:cNvGrpSpPr/>
            <p:nvPr/>
          </p:nvGrpSpPr>
          <p:grpSpPr>
            <a:xfrm>
              <a:off x="4037806" y="3886200"/>
              <a:ext cx="4115594" cy="1524000"/>
              <a:chOff x="5334000" y="1295400"/>
              <a:chExt cx="3505994" cy="686594"/>
            </a:xfrm>
          </p:grpSpPr>
          <p:sp>
            <p:nvSpPr>
              <p:cNvPr id="7" name="Right Triangle 6"/>
              <p:cNvSpPr/>
              <p:nvPr/>
            </p:nvSpPr>
            <p:spPr>
              <a:xfrm>
                <a:off x="5334000" y="1295400"/>
                <a:ext cx="2590800" cy="685800"/>
              </a:xfrm>
              <a:prstGeom prst="rt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>
                <a:stCxn id="7" idx="4"/>
              </p:cNvCxnSpPr>
              <p:nvPr/>
            </p:nvCxnSpPr>
            <p:spPr>
              <a:xfrm rot="16200000" flipH="1">
                <a:off x="8382000" y="1524000"/>
                <a:ext cx="794" cy="915194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3709705" y="3657600"/>
              <a:ext cx="35779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25471" y="5213132"/>
              <a:ext cx="35779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1203" y="5329534"/>
              <a:ext cx="35779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33603" y="4952999"/>
              <a:ext cx="35779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24280</TotalTime>
  <Words>3285</Words>
  <Application>Microsoft Office PowerPoint</Application>
  <PresentationFormat>On-screen Show (16:9)</PresentationFormat>
  <Paragraphs>473</Paragraphs>
  <Slides>60</Slides>
  <Notes>60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Arial</vt:lpstr>
      <vt:lpstr>Calibri</vt:lpstr>
      <vt:lpstr>Cambria Math</vt:lpstr>
      <vt:lpstr>Comic Sans MS</vt:lpstr>
      <vt:lpstr>Courier New</vt:lpstr>
      <vt:lpstr>Symbol</vt:lpstr>
      <vt:lpstr>Wingdings</vt:lpstr>
      <vt:lpstr>Office Theme</vt:lpstr>
      <vt:lpstr>Bitmap Image</vt:lpstr>
      <vt:lpstr>Congruent Triangles</vt:lpstr>
      <vt:lpstr>PowerPoint Presentation</vt:lpstr>
      <vt:lpstr>5.1 Angles of Triangles</vt:lpstr>
      <vt:lpstr>5.1 Angles of Triangles</vt:lpstr>
      <vt:lpstr>5.1 Angles of Triangles</vt:lpstr>
      <vt:lpstr>5.1 Angles of Triangles</vt:lpstr>
      <vt:lpstr>5.1 Angles of Triangles</vt:lpstr>
      <vt:lpstr>5.1 Angles of Triangles</vt:lpstr>
      <vt:lpstr>5.1 Angles of Triangles</vt:lpstr>
      <vt:lpstr>5.1 Angles of Triangles</vt:lpstr>
      <vt:lpstr>5.1 Angles of Triangles</vt:lpstr>
      <vt:lpstr>5.1 Angles of Triangles</vt:lpstr>
      <vt:lpstr>5.2 Congruent Polygons</vt:lpstr>
      <vt:lpstr>5.2 Congruent Polygons</vt:lpstr>
      <vt:lpstr>5.2 Congruent Polygons</vt:lpstr>
      <vt:lpstr>5.2 Congruent Polygons</vt:lpstr>
      <vt:lpstr>5.2 Congruent Polygons</vt:lpstr>
      <vt:lpstr>5.2 Congruent Polygons</vt:lpstr>
      <vt:lpstr>5.2 Congruent Polygons</vt:lpstr>
      <vt:lpstr>5.2 Congruent Polygons</vt:lpstr>
      <vt:lpstr>5.3 Proving Triangle Congruence by SAS</vt:lpstr>
      <vt:lpstr>5.3 Proving Triangle Congruence by SAS</vt:lpstr>
      <vt:lpstr>5.3 Proving Triangle Congruence by SAS</vt:lpstr>
      <vt:lpstr>5.3 Proving Triangle Congruence by SAS</vt:lpstr>
      <vt:lpstr>5.4 Equilateral and Isosceles Triangles</vt:lpstr>
      <vt:lpstr>5.4 Equilateral and Isosceles Triangles</vt:lpstr>
      <vt:lpstr>5.4 Equilateral and Isosceles Triangles</vt:lpstr>
      <vt:lpstr>5.4 Equilateral and Isosceles Triangles</vt:lpstr>
      <vt:lpstr>5.4 Equilateral and Isosceles Triangles</vt:lpstr>
      <vt:lpstr>5.4 Equilateral and Isosceles Triangles</vt:lpstr>
      <vt:lpstr>5.4 Equilateral and Isosceles Triangles</vt:lpstr>
      <vt:lpstr>5.5 Proving Triangle Congruence by SSS</vt:lpstr>
      <vt:lpstr>5.5 Proving Triangle Congruence by SSS</vt:lpstr>
      <vt:lpstr>5.5 Proving Triangle Congruence by SSS</vt:lpstr>
      <vt:lpstr>5.5 Proving Triangle Congruence by SSS</vt:lpstr>
      <vt:lpstr>5.5 Proving Triangle Congruence by SSS</vt:lpstr>
      <vt:lpstr>5.5 Proving Triangle Congruence by SSS</vt:lpstr>
      <vt:lpstr>5.5 Proving Triangle Congruence by SSS</vt:lpstr>
      <vt:lpstr>5.5 Proving Triangle Congruence by SSS</vt:lpstr>
      <vt:lpstr>5.6 Proving Triangle Congruence by ASA and AAS</vt:lpstr>
      <vt:lpstr>5.6 Proving Triangle Congruence by ASA and AAS</vt:lpstr>
      <vt:lpstr>5.6 Proving Triangle Congruence by ASA and AAS</vt:lpstr>
      <vt:lpstr>5.6 Proving Triangle Congruence by ASA and AAS</vt:lpstr>
      <vt:lpstr>5.6 Proving Triangle Congruence by ASA and AAS</vt:lpstr>
      <vt:lpstr>5.6 Proving Triangle Congruence by ASA and AAS</vt:lpstr>
      <vt:lpstr>5.6 Proving Triangle Congruence by ASA and AAS</vt:lpstr>
      <vt:lpstr>5.6 Proving Triangle Congruence by ASA and AAS</vt:lpstr>
      <vt:lpstr>5.7 Using Congruent Triangles</vt:lpstr>
      <vt:lpstr>5.7 Using Congruent Triangles</vt:lpstr>
      <vt:lpstr>5.7 Using Congruent Triangles</vt:lpstr>
      <vt:lpstr>5.7 Using Congruent Triangles</vt:lpstr>
      <vt:lpstr>5.7 Using Congruent Triangles</vt:lpstr>
      <vt:lpstr>5.7 Using Congruent Triangles</vt:lpstr>
      <vt:lpstr>5.8 Coordinate Proofs</vt:lpstr>
      <vt:lpstr>5.8 Coordinate Proofs</vt:lpstr>
      <vt:lpstr>5.8 Coordinate Proofs</vt:lpstr>
      <vt:lpstr>5.8 Coordinate Proofs</vt:lpstr>
      <vt:lpstr>5.8 Coordinate Proofs</vt:lpstr>
      <vt:lpstr>5.8 Coordinate Proofs</vt:lpstr>
      <vt:lpstr>5.8 Coordinate Proofs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Congruent Triangles</dc:title>
  <dc:creator>Richard Wright</dc:creator>
  <cp:lastModifiedBy>Richard Wright</cp:lastModifiedBy>
  <cp:revision>169</cp:revision>
  <dcterms:created xsi:type="dcterms:W3CDTF">2010-07-06T15:34:56Z</dcterms:created>
  <dcterms:modified xsi:type="dcterms:W3CDTF">2024-11-14T19:24:47Z</dcterms:modified>
</cp:coreProperties>
</file>